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0" r:id="rId15"/>
    <p:sldId id="271" r:id="rId16"/>
    <p:sldId id="272" r:id="rId17"/>
  </p:sldIdLst>
  <p:sldSz cx="18288000" cy="10287000"/>
  <p:notesSz cx="6858000" cy="9144000"/>
  <p:embeddedFontLs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Helveticish Bold" panose="020B0704020202020204" pitchFamily="34" charset="0"/>
      <p:regular r:id="rId22"/>
      <p:bold r:id="rId23"/>
    </p:embeddedFont>
    <p:embeddedFont>
      <p:font typeface="Montserrat" pitchFamily="2" charset="77"/>
      <p:regular r:id="rId24"/>
      <p:bold r:id="rId25"/>
      <p:italic r:id="rId26"/>
      <p:boldItalic r:id="rId27"/>
    </p:embeddedFont>
    <p:embeddedFont>
      <p:font typeface="Montserrat Bold" pitchFamily="2" charset="77"/>
      <p:regular r:id="rId28"/>
      <p:bold r:id="rId29"/>
    </p:embeddedFont>
    <p:embeddedFont>
      <p:font typeface="Montserrat Italics" pitchFamily="2" charset="77"/>
      <p:regular r:id="rId30"/>
      <p:italic r:id="rId31"/>
    </p:embeddedFont>
    <p:embeddedFont>
      <p:font typeface="Montserrat Semi-Bold" pitchFamily="2" charset="77"/>
      <p:regular r:id="rId32"/>
      <p:bold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 autoAdjust="0"/>
    <p:restoredTop sz="94626" autoAdjust="0"/>
  </p:normalViewPr>
  <p:slideViewPr>
    <p:cSldViewPr>
      <p:cViewPr>
        <p:scale>
          <a:sx n="91" d="100"/>
          <a:sy n="91" d="100"/>
        </p:scale>
        <p:origin x="-272" y="2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21" Type="http://schemas.openxmlformats.org/officeDocument/2006/relationships/font" Target="fonts/font4.fntdata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8.fntdata"/><Relationship Id="rId33" Type="http://schemas.openxmlformats.org/officeDocument/2006/relationships/font" Target="fonts/font1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font" Target="fonts/font15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3.svg"/><Relationship Id="rId7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21.png"/><Relationship Id="rId5" Type="http://schemas.openxmlformats.org/officeDocument/2006/relationships/image" Target="../media/image5.svg"/><Relationship Id="rId10" Type="http://schemas.openxmlformats.org/officeDocument/2006/relationships/image" Target="../media/image20.png"/><Relationship Id="rId4" Type="http://schemas.openxmlformats.org/officeDocument/2006/relationships/image" Target="../media/image4.png"/><Relationship Id="rId9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3.svg"/><Relationship Id="rId7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3.svg"/><Relationship Id="rId7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3.svg"/><Relationship Id="rId7" Type="http://schemas.openxmlformats.org/officeDocument/2006/relationships/image" Target="../media/image2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hyperlink" Target="https://github.com/BUS5100group5/2017spotifytrends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5.sv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5.sv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jpe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3.svg"/><Relationship Id="rId7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jpeg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9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3.svg"/><Relationship Id="rId7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jpe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3.svg"/><Relationship Id="rId7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672" b="-9846"/>
            </a:stretch>
          </a:blipFill>
        </p:spPr>
      </p:sp>
      <p:grpSp>
        <p:nvGrpSpPr>
          <p:cNvPr id="3" name="Group 3"/>
          <p:cNvGrpSpPr/>
          <p:nvPr/>
        </p:nvGrpSpPr>
        <p:grpSpPr>
          <a:xfrm rot="-5400000">
            <a:off x="-4114813" y="4114813"/>
            <a:ext cx="10287000" cy="2057374"/>
            <a:chOff x="0" y="0"/>
            <a:chExt cx="32719878" cy="654389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2719879" cy="6543891"/>
            </a:xfrm>
            <a:custGeom>
              <a:avLst/>
              <a:gdLst/>
              <a:ahLst/>
              <a:cxnLst/>
              <a:rect l="l" t="t" r="r" b="b"/>
              <a:pathLst>
                <a:path w="32719879" h="6543891">
                  <a:moveTo>
                    <a:pt x="0" y="0"/>
                  </a:moveTo>
                  <a:lnTo>
                    <a:pt x="32719879" y="0"/>
                  </a:lnTo>
                  <a:lnTo>
                    <a:pt x="32719879" y="6543891"/>
                  </a:lnTo>
                  <a:lnTo>
                    <a:pt x="0" y="6543891"/>
                  </a:lnTo>
                  <a:close/>
                </a:path>
              </a:pathLst>
            </a:custGeom>
            <a:solidFill>
              <a:srgbClr val="00D95A"/>
            </a:solidFill>
          </p:spPr>
        </p:sp>
      </p:grpSp>
      <p:grpSp>
        <p:nvGrpSpPr>
          <p:cNvPr id="5" name="Group 5"/>
          <p:cNvGrpSpPr/>
          <p:nvPr/>
        </p:nvGrpSpPr>
        <p:grpSpPr>
          <a:xfrm rot="-5400000">
            <a:off x="14730898" y="231502"/>
            <a:ext cx="2759904" cy="2296900"/>
            <a:chOff x="0" y="0"/>
            <a:chExt cx="8778433" cy="730575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778432" cy="7305753"/>
            </a:xfrm>
            <a:custGeom>
              <a:avLst/>
              <a:gdLst/>
              <a:ahLst/>
              <a:cxnLst/>
              <a:rect l="l" t="t" r="r" b="b"/>
              <a:pathLst>
                <a:path w="8778432" h="7305753">
                  <a:moveTo>
                    <a:pt x="0" y="0"/>
                  </a:moveTo>
                  <a:lnTo>
                    <a:pt x="8778432" y="0"/>
                  </a:lnTo>
                  <a:lnTo>
                    <a:pt x="8778432" y="7305753"/>
                  </a:lnTo>
                  <a:lnTo>
                    <a:pt x="0" y="7305753"/>
                  </a:lnTo>
                  <a:close/>
                </a:path>
              </a:pathLst>
            </a:custGeom>
            <a:solidFill>
              <a:srgbClr val="00D95A"/>
            </a:solidFill>
          </p:spPr>
        </p:sp>
      </p:grpSp>
      <p:sp>
        <p:nvSpPr>
          <p:cNvPr id="7" name="Freeform 7"/>
          <p:cNvSpPr/>
          <p:nvPr/>
        </p:nvSpPr>
        <p:spPr>
          <a:xfrm>
            <a:off x="635966" y="758964"/>
            <a:ext cx="785468" cy="785468"/>
          </a:xfrm>
          <a:custGeom>
            <a:avLst/>
            <a:gdLst/>
            <a:ahLst/>
            <a:cxnLst/>
            <a:rect l="l" t="t" r="r" b="b"/>
            <a:pathLst>
              <a:path w="785468" h="785468">
                <a:moveTo>
                  <a:pt x="0" y="0"/>
                </a:moveTo>
                <a:lnTo>
                  <a:pt x="785468" y="0"/>
                </a:lnTo>
                <a:lnTo>
                  <a:pt x="785468" y="785468"/>
                </a:lnTo>
                <a:lnTo>
                  <a:pt x="0" y="7854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863905" y="1042472"/>
            <a:ext cx="312074" cy="218452"/>
          </a:xfrm>
          <a:custGeom>
            <a:avLst/>
            <a:gdLst/>
            <a:ahLst/>
            <a:cxnLst/>
            <a:rect l="l" t="t" r="r" b="b"/>
            <a:pathLst>
              <a:path w="312074" h="218452">
                <a:moveTo>
                  <a:pt x="0" y="0"/>
                </a:moveTo>
                <a:lnTo>
                  <a:pt x="312073" y="0"/>
                </a:lnTo>
                <a:lnTo>
                  <a:pt x="312073" y="218452"/>
                </a:lnTo>
                <a:lnTo>
                  <a:pt x="0" y="21845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9" name="AutoShape 9"/>
          <p:cNvSpPr/>
          <p:nvPr/>
        </p:nvSpPr>
        <p:spPr>
          <a:xfrm>
            <a:off x="3413152" y="7576336"/>
            <a:ext cx="2672521" cy="0"/>
          </a:xfrm>
          <a:prstGeom prst="line">
            <a:avLst/>
          </a:prstGeom>
          <a:ln w="657225" cap="rnd">
            <a:solidFill>
              <a:srgbClr val="00D95A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0" name="Group 10"/>
          <p:cNvGrpSpPr/>
          <p:nvPr/>
        </p:nvGrpSpPr>
        <p:grpSpPr>
          <a:xfrm>
            <a:off x="5523558" y="7342834"/>
            <a:ext cx="467003" cy="467003"/>
            <a:chOff x="0" y="0"/>
            <a:chExt cx="6350000" cy="63500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12" name="Freeform 12"/>
          <p:cNvSpPr/>
          <p:nvPr/>
        </p:nvSpPr>
        <p:spPr>
          <a:xfrm>
            <a:off x="5703830" y="7475886"/>
            <a:ext cx="122046" cy="200900"/>
          </a:xfrm>
          <a:custGeom>
            <a:avLst/>
            <a:gdLst/>
            <a:ahLst/>
            <a:cxnLst/>
            <a:rect l="l" t="t" r="r" b="b"/>
            <a:pathLst>
              <a:path w="122046" h="200900">
                <a:moveTo>
                  <a:pt x="0" y="0"/>
                </a:moveTo>
                <a:lnTo>
                  <a:pt x="122047" y="0"/>
                </a:lnTo>
                <a:lnTo>
                  <a:pt x="122047" y="200899"/>
                </a:lnTo>
                <a:lnTo>
                  <a:pt x="0" y="20089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5175784" y="382986"/>
            <a:ext cx="1870133" cy="1537423"/>
          </a:xfrm>
          <a:custGeom>
            <a:avLst/>
            <a:gdLst/>
            <a:ahLst/>
            <a:cxnLst/>
            <a:rect l="l" t="t" r="r" b="b"/>
            <a:pathLst>
              <a:path w="1870133" h="1537423">
                <a:moveTo>
                  <a:pt x="0" y="0"/>
                </a:moveTo>
                <a:lnTo>
                  <a:pt x="1870133" y="0"/>
                </a:lnTo>
                <a:lnTo>
                  <a:pt x="1870133" y="1537424"/>
                </a:lnTo>
                <a:lnTo>
                  <a:pt x="0" y="153742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3413152" y="3846244"/>
            <a:ext cx="11248313" cy="2708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399"/>
              </a:lnSpc>
            </a:pPr>
            <a:r>
              <a:rPr lang="en-US" sz="9999">
                <a:solidFill>
                  <a:srgbClr val="FFFFFF"/>
                </a:solidFill>
                <a:latin typeface="Helveticish Bold"/>
              </a:rPr>
              <a:t>SPOTIFY’S DAILY SONG RANKINGS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413152" y="3276245"/>
            <a:ext cx="8609845" cy="3712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12"/>
              </a:lnSpc>
            </a:pPr>
            <a:r>
              <a:rPr lang="en-US" sz="2800" spc="1307">
                <a:solidFill>
                  <a:srgbClr val="1DCB5D"/>
                </a:solidFill>
                <a:latin typeface="Montserrat"/>
              </a:rPr>
              <a:t>GROUP 5 PRESENTS:</a:t>
            </a:r>
          </a:p>
        </p:txBody>
      </p:sp>
      <p:sp>
        <p:nvSpPr>
          <p:cNvPr id="16" name="TextBox 16"/>
          <p:cNvSpPr txBox="1"/>
          <p:nvPr/>
        </p:nvSpPr>
        <p:spPr>
          <a:xfrm rot="-5400000">
            <a:off x="-3623496" y="4464888"/>
            <a:ext cx="9258300" cy="18464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316"/>
              </a:lnSpc>
            </a:pPr>
            <a:r>
              <a:rPr lang="en-US" sz="5900">
                <a:solidFill>
                  <a:srgbClr val="000000"/>
                </a:solidFill>
                <a:latin typeface="Montserrat"/>
              </a:rPr>
              <a:t>BUSINESS  5100: BUSINESS ANALYTICS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3560113" y="7370913"/>
            <a:ext cx="1963446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000000"/>
                </a:solidFill>
                <a:latin typeface="Montserrat Semi-Bold"/>
              </a:rPr>
              <a:t>Start Slide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5095326" y="2085097"/>
            <a:ext cx="2031049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59"/>
              </a:lnSpc>
            </a:pPr>
            <a:r>
              <a:rPr lang="en-US" sz="1799">
                <a:solidFill>
                  <a:srgbClr val="000000"/>
                </a:solidFill>
                <a:latin typeface="Montserrat"/>
              </a:rPr>
              <a:t>Spotify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3560113" y="6544994"/>
            <a:ext cx="11314736" cy="3227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04"/>
              </a:lnSpc>
            </a:pPr>
            <a:r>
              <a:rPr lang="en-US" sz="2100">
                <a:solidFill>
                  <a:srgbClr val="FFFFFF"/>
                </a:solidFill>
                <a:latin typeface="Montserrat"/>
              </a:rPr>
              <a:t>BY: MELODY GULLIVER, GRECIA HERNANDEZ LUGO, JAIR ROCHA, &amp; DIANA ROMAN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-4114813" y="4114813"/>
            <a:ext cx="10287000" cy="2057374"/>
            <a:chOff x="0" y="0"/>
            <a:chExt cx="32719878" cy="654389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2719879" cy="6543891"/>
            </a:xfrm>
            <a:custGeom>
              <a:avLst/>
              <a:gdLst/>
              <a:ahLst/>
              <a:cxnLst/>
              <a:rect l="l" t="t" r="r" b="b"/>
              <a:pathLst>
                <a:path w="32719879" h="6543891">
                  <a:moveTo>
                    <a:pt x="0" y="0"/>
                  </a:moveTo>
                  <a:lnTo>
                    <a:pt x="32719879" y="0"/>
                  </a:lnTo>
                  <a:lnTo>
                    <a:pt x="32719879" y="6543891"/>
                  </a:lnTo>
                  <a:lnTo>
                    <a:pt x="0" y="6543891"/>
                  </a:lnTo>
                  <a:close/>
                </a:path>
              </a:pathLst>
            </a:custGeom>
            <a:solidFill>
              <a:srgbClr val="00D95A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635966" y="758964"/>
            <a:ext cx="785468" cy="785468"/>
          </a:xfrm>
          <a:custGeom>
            <a:avLst/>
            <a:gdLst/>
            <a:ahLst/>
            <a:cxnLst/>
            <a:rect l="l" t="t" r="r" b="b"/>
            <a:pathLst>
              <a:path w="785468" h="785468">
                <a:moveTo>
                  <a:pt x="0" y="0"/>
                </a:moveTo>
                <a:lnTo>
                  <a:pt x="785468" y="0"/>
                </a:lnTo>
                <a:lnTo>
                  <a:pt x="785468" y="785468"/>
                </a:lnTo>
                <a:lnTo>
                  <a:pt x="0" y="7854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863905" y="1042472"/>
            <a:ext cx="312074" cy="218452"/>
          </a:xfrm>
          <a:custGeom>
            <a:avLst/>
            <a:gdLst/>
            <a:ahLst/>
            <a:cxnLst/>
            <a:rect l="l" t="t" r="r" b="b"/>
            <a:pathLst>
              <a:path w="312074" h="218452">
                <a:moveTo>
                  <a:pt x="0" y="0"/>
                </a:moveTo>
                <a:lnTo>
                  <a:pt x="312073" y="0"/>
                </a:lnTo>
                <a:lnTo>
                  <a:pt x="312073" y="218452"/>
                </a:lnTo>
                <a:lnTo>
                  <a:pt x="0" y="2184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6450171" y="8780239"/>
            <a:ext cx="1618257" cy="1330358"/>
          </a:xfrm>
          <a:custGeom>
            <a:avLst/>
            <a:gdLst/>
            <a:ahLst/>
            <a:cxnLst/>
            <a:rect l="l" t="t" r="r" b="b"/>
            <a:pathLst>
              <a:path w="1618257" h="1330358">
                <a:moveTo>
                  <a:pt x="0" y="0"/>
                </a:moveTo>
                <a:lnTo>
                  <a:pt x="1618258" y="0"/>
                </a:lnTo>
                <a:lnTo>
                  <a:pt x="1618258" y="1330358"/>
                </a:lnTo>
                <a:lnTo>
                  <a:pt x="0" y="133035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 rot="-5400000">
            <a:off x="-4129161" y="4043944"/>
            <a:ext cx="10287000" cy="1846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315"/>
              </a:lnSpc>
            </a:pPr>
            <a:r>
              <a:rPr lang="en-US" sz="5899">
                <a:solidFill>
                  <a:srgbClr val="000000"/>
                </a:solidFill>
                <a:latin typeface="Montserrat"/>
              </a:rPr>
              <a:t>GLOBAL ANALYSIS &amp; VISUALIZATIONS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212012" y="503357"/>
            <a:ext cx="5863977" cy="539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09"/>
              </a:lnSpc>
            </a:pPr>
            <a:r>
              <a:rPr lang="en-US" sz="3150">
                <a:solidFill>
                  <a:srgbClr val="FFFFFF"/>
                </a:solidFill>
                <a:latin typeface="Montserrat"/>
              </a:rPr>
              <a:t>STREAMS BY NATION IN 2017</a:t>
            </a:r>
          </a:p>
        </p:txBody>
      </p:sp>
      <p:pic>
        <p:nvPicPr>
          <p:cNvPr id="11" name="Picture 10" descr="A map of the united states&#10;&#10;Description automatically generated">
            <a:extLst>
              <a:ext uri="{FF2B5EF4-FFF2-40B4-BE49-F238E27FC236}">
                <a16:creationId xmlns:a16="http://schemas.microsoft.com/office/drawing/2014/main" id="{DFC34DB7-2690-4E20-331F-8A09D94ACF5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3325" y="3055825"/>
            <a:ext cx="6477020" cy="4163318"/>
          </a:xfrm>
          <a:prstGeom prst="rect">
            <a:avLst/>
          </a:prstGeom>
        </p:spPr>
      </p:pic>
      <p:pic>
        <p:nvPicPr>
          <p:cNvPr id="13" name="Picture 12" descr="A map of the world&#10;&#10;Description automatically generated">
            <a:extLst>
              <a:ext uri="{FF2B5EF4-FFF2-40B4-BE49-F238E27FC236}">
                <a16:creationId xmlns:a16="http://schemas.microsoft.com/office/drawing/2014/main" id="{7661C986-7B0F-9BF4-7BD9-9774D0CAAE1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477" y="3061841"/>
            <a:ext cx="4191000" cy="4163318"/>
          </a:xfrm>
          <a:prstGeom prst="rect">
            <a:avLst/>
          </a:prstGeom>
        </p:spPr>
      </p:pic>
      <p:pic>
        <p:nvPicPr>
          <p:cNvPr id="15" name="Picture 14" descr="A map of europe with different colors of the countries/regions&#10;&#10;Description automatically generated">
            <a:extLst>
              <a:ext uri="{FF2B5EF4-FFF2-40B4-BE49-F238E27FC236}">
                <a16:creationId xmlns:a16="http://schemas.microsoft.com/office/drawing/2014/main" id="{98BEC831-B9A1-46E4-C219-88C14D4F463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1761" y="3078331"/>
            <a:ext cx="1303350" cy="1096771"/>
          </a:xfrm>
          <a:prstGeom prst="rect">
            <a:avLst/>
          </a:prstGeom>
        </p:spPr>
      </p:pic>
      <p:pic>
        <p:nvPicPr>
          <p:cNvPr id="17" name="Picture 16" descr="A map of south america with different colored countries/regions&#10;&#10;Description automatically generated">
            <a:extLst>
              <a:ext uri="{FF2B5EF4-FFF2-40B4-BE49-F238E27FC236}">
                <a16:creationId xmlns:a16="http://schemas.microsoft.com/office/drawing/2014/main" id="{A5516FEF-6045-A9EF-1574-26B86D5E708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90972" y="4347940"/>
            <a:ext cx="2523070" cy="2889250"/>
          </a:xfrm>
          <a:prstGeom prst="rect">
            <a:avLst/>
          </a:prstGeom>
        </p:spPr>
      </p:pic>
      <p:pic>
        <p:nvPicPr>
          <p:cNvPr id="19" name="Picture 18" descr="A map of iceland with red outline&#10;&#10;Description automatically generated">
            <a:extLst>
              <a:ext uri="{FF2B5EF4-FFF2-40B4-BE49-F238E27FC236}">
                <a16:creationId xmlns:a16="http://schemas.microsoft.com/office/drawing/2014/main" id="{408FE5C9-5DE6-E1A0-5D84-2AAFC4995331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72" r="25313"/>
          <a:stretch/>
        </p:blipFill>
        <p:spPr>
          <a:xfrm>
            <a:off x="15634742" y="3078331"/>
            <a:ext cx="976858" cy="1112196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-4114813" y="4114813"/>
            <a:ext cx="10287000" cy="2057374"/>
            <a:chOff x="0" y="0"/>
            <a:chExt cx="32719878" cy="654389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2719879" cy="6543891"/>
            </a:xfrm>
            <a:custGeom>
              <a:avLst/>
              <a:gdLst/>
              <a:ahLst/>
              <a:cxnLst/>
              <a:rect l="l" t="t" r="r" b="b"/>
              <a:pathLst>
                <a:path w="32719879" h="6543891">
                  <a:moveTo>
                    <a:pt x="0" y="0"/>
                  </a:moveTo>
                  <a:lnTo>
                    <a:pt x="32719879" y="0"/>
                  </a:lnTo>
                  <a:lnTo>
                    <a:pt x="32719879" y="6543891"/>
                  </a:lnTo>
                  <a:lnTo>
                    <a:pt x="0" y="6543891"/>
                  </a:lnTo>
                  <a:close/>
                </a:path>
              </a:pathLst>
            </a:custGeom>
            <a:solidFill>
              <a:srgbClr val="00D95A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635966" y="758964"/>
            <a:ext cx="785468" cy="785468"/>
          </a:xfrm>
          <a:custGeom>
            <a:avLst/>
            <a:gdLst/>
            <a:ahLst/>
            <a:cxnLst/>
            <a:rect l="l" t="t" r="r" b="b"/>
            <a:pathLst>
              <a:path w="785468" h="785468">
                <a:moveTo>
                  <a:pt x="0" y="0"/>
                </a:moveTo>
                <a:lnTo>
                  <a:pt x="785468" y="0"/>
                </a:lnTo>
                <a:lnTo>
                  <a:pt x="785468" y="785468"/>
                </a:lnTo>
                <a:lnTo>
                  <a:pt x="0" y="7854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863905" y="1042472"/>
            <a:ext cx="312074" cy="218452"/>
          </a:xfrm>
          <a:custGeom>
            <a:avLst/>
            <a:gdLst/>
            <a:ahLst/>
            <a:cxnLst/>
            <a:rect l="l" t="t" r="r" b="b"/>
            <a:pathLst>
              <a:path w="312074" h="218452">
                <a:moveTo>
                  <a:pt x="0" y="0"/>
                </a:moveTo>
                <a:lnTo>
                  <a:pt x="312073" y="0"/>
                </a:lnTo>
                <a:lnTo>
                  <a:pt x="312073" y="218452"/>
                </a:lnTo>
                <a:lnTo>
                  <a:pt x="0" y="2184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6450171" y="8780239"/>
            <a:ext cx="1618257" cy="1330358"/>
          </a:xfrm>
          <a:custGeom>
            <a:avLst/>
            <a:gdLst/>
            <a:ahLst/>
            <a:cxnLst/>
            <a:rect l="l" t="t" r="r" b="b"/>
            <a:pathLst>
              <a:path w="1618257" h="1330358">
                <a:moveTo>
                  <a:pt x="0" y="0"/>
                </a:moveTo>
                <a:lnTo>
                  <a:pt x="1618258" y="0"/>
                </a:lnTo>
                <a:lnTo>
                  <a:pt x="1618258" y="1330358"/>
                </a:lnTo>
                <a:lnTo>
                  <a:pt x="0" y="133035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 rot="-5400000">
            <a:off x="-4129088" y="4043870"/>
            <a:ext cx="10287000" cy="18464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315"/>
              </a:lnSpc>
            </a:pPr>
            <a:r>
              <a:rPr lang="en-US" sz="5899">
                <a:solidFill>
                  <a:srgbClr val="000000"/>
                </a:solidFill>
                <a:latin typeface="Montserrat"/>
              </a:rPr>
              <a:t>ANALYSIS &amp; VISUALIZATIONS</a:t>
            </a:r>
          </a:p>
        </p:txBody>
      </p:sp>
      <p:sp>
        <p:nvSpPr>
          <p:cNvPr id="8" name="Freeform 8"/>
          <p:cNvSpPr/>
          <p:nvPr/>
        </p:nvSpPr>
        <p:spPr>
          <a:xfrm>
            <a:off x="7739682" y="2092707"/>
            <a:ext cx="10151193" cy="6687531"/>
          </a:xfrm>
          <a:custGeom>
            <a:avLst/>
            <a:gdLst/>
            <a:ahLst/>
            <a:cxnLst/>
            <a:rect l="l" t="t" r="r" b="b"/>
            <a:pathLst>
              <a:path w="10151193" h="6687531">
                <a:moveTo>
                  <a:pt x="0" y="0"/>
                </a:moveTo>
                <a:lnTo>
                  <a:pt x="10151193" y="0"/>
                </a:lnTo>
                <a:lnTo>
                  <a:pt x="10151193" y="6687532"/>
                </a:lnTo>
                <a:lnTo>
                  <a:pt x="0" y="668753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5286449" y="503357"/>
            <a:ext cx="7715101" cy="539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09"/>
              </a:lnSpc>
            </a:pPr>
            <a:r>
              <a:rPr lang="en-US" sz="3150">
                <a:solidFill>
                  <a:srgbClr val="FFFFFF"/>
                </a:solidFill>
                <a:latin typeface="Montserrat"/>
              </a:rPr>
              <a:t>SPOTIFY STREAMS PER REGION - 2017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055245" y="2761541"/>
            <a:ext cx="3686565" cy="55867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76"/>
              </a:lnSpc>
            </a:pPr>
            <a:r>
              <a:rPr lang="en-US" sz="3554">
                <a:solidFill>
                  <a:srgbClr val="FFFFFF"/>
                </a:solidFill>
                <a:latin typeface="Montserrat"/>
              </a:rPr>
              <a:t>The chart shows the Top 10 regions streaming music via Spotify, with the U.S. ranking at 37.61% streams in 2017.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-4114813" y="4114813"/>
            <a:ext cx="10287000" cy="2057374"/>
            <a:chOff x="0" y="0"/>
            <a:chExt cx="32719878" cy="654389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2719879" cy="6543891"/>
            </a:xfrm>
            <a:custGeom>
              <a:avLst/>
              <a:gdLst/>
              <a:ahLst/>
              <a:cxnLst/>
              <a:rect l="l" t="t" r="r" b="b"/>
              <a:pathLst>
                <a:path w="32719879" h="6543891">
                  <a:moveTo>
                    <a:pt x="0" y="0"/>
                  </a:moveTo>
                  <a:lnTo>
                    <a:pt x="32719879" y="0"/>
                  </a:lnTo>
                  <a:lnTo>
                    <a:pt x="32719879" y="6543891"/>
                  </a:lnTo>
                  <a:lnTo>
                    <a:pt x="0" y="6543891"/>
                  </a:lnTo>
                  <a:close/>
                </a:path>
              </a:pathLst>
            </a:custGeom>
            <a:solidFill>
              <a:srgbClr val="00D95A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635966" y="758964"/>
            <a:ext cx="785468" cy="785468"/>
          </a:xfrm>
          <a:custGeom>
            <a:avLst/>
            <a:gdLst/>
            <a:ahLst/>
            <a:cxnLst/>
            <a:rect l="l" t="t" r="r" b="b"/>
            <a:pathLst>
              <a:path w="785468" h="785468">
                <a:moveTo>
                  <a:pt x="0" y="0"/>
                </a:moveTo>
                <a:lnTo>
                  <a:pt x="785468" y="0"/>
                </a:lnTo>
                <a:lnTo>
                  <a:pt x="785468" y="785468"/>
                </a:lnTo>
                <a:lnTo>
                  <a:pt x="0" y="7854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863905" y="1042472"/>
            <a:ext cx="312074" cy="218452"/>
          </a:xfrm>
          <a:custGeom>
            <a:avLst/>
            <a:gdLst/>
            <a:ahLst/>
            <a:cxnLst/>
            <a:rect l="l" t="t" r="r" b="b"/>
            <a:pathLst>
              <a:path w="312074" h="218452">
                <a:moveTo>
                  <a:pt x="0" y="0"/>
                </a:moveTo>
                <a:lnTo>
                  <a:pt x="312073" y="0"/>
                </a:lnTo>
                <a:lnTo>
                  <a:pt x="312073" y="218452"/>
                </a:lnTo>
                <a:lnTo>
                  <a:pt x="0" y="2184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6669743" y="93785"/>
            <a:ext cx="1618257" cy="1330358"/>
          </a:xfrm>
          <a:custGeom>
            <a:avLst/>
            <a:gdLst/>
            <a:ahLst/>
            <a:cxnLst/>
            <a:rect l="l" t="t" r="r" b="b"/>
            <a:pathLst>
              <a:path w="1618257" h="1330358">
                <a:moveTo>
                  <a:pt x="0" y="0"/>
                </a:moveTo>
                <a:lnTo>
                  <a:pt x="1618257" y="0"/>
                </a:lnTo>
                <a:lnTo>
                  <a:pt x="1618257" y="1330358"/>
                </a:lnTo>
                <a:lnTo>
                  <a:pt x="0" y="133035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 rot="-5400000">
            <a:off x="-4129161" y="4043944"/>
            <a:ext cx="10287000" cy="1846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315"/>
              </a:lnSpc>
            </a:pPr>
            <a:r>
              <a:rPr lang="en-US" sz="5899">
                <a:solidFill>
                  <a:srgbClr val="000000"/>
                </a:solidFill>
                <a:latin typeface="Montserrat"/>
              </a:rPr>
              <a:t>TIME ANALYSIS &amp; </a:t>
            </a:r>
          </a:p>
          <a:p>
            <a:pPr>
              <a:lnSpc>
                <a:spcPts val="7315"/>
              </a:lnSpc>
            </a:pPr>
            <a:r>
              <a:rPr lang="en-US" sz="5899">
                <a:solidFill>
                  <a:srgbClr val="000000"/>
                </a:solidFill>
                <a:latin typeface="Montserrat"/>
              </a:rPr>
              <a:t>VISUALIZATION</a:t>
            </a:r>
          </a:p>
        </p:txBody>
      </p:sp>
      <p:sp>
        <p:nvSpPr>
          <p:cNvPr id="9" name="Freeform 9"/>
          <p:cNvSpPr/>
          <p:nvPr/>
        </p:nvSpPr>
        <p:spPr>
          <a:xfrm>
            <a:off x="4984066" y="5463836"/>
            <a:ext cx="7348357" cy="3794464"/>
          </a:xfrm>
          <a:custGeom>
            <a:avLst/>
            <a:gdLst/>
            <a:ahLst/>
            <a:cxnLst/>
            <a:rect l="l" t="t" r="r" b="b"/>
            <a:pathLst>
              <a:path w="7348357" h="3794464">
                <a:moveTo>
                  <a:pt x="0" y="0"/>
                </a:moveTo>
                <a:lnTo>
                  <a:pt x="7348357" y="0"/>
                </a:lnTo>
                <a:lnTo>
                  <a:pt x="7348357" y="3794464"/>
                </a:lnTo>
                <a:lnTo>
                  <a:pt x="0" y="379446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599082" y="2355760"/>
            <a:ext cx="3686565" cy="6050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976"/>
              </a:lnSpc>
            </a:pPr>
            <a:r>
              <a:rPr lang="en-US" sz="3554">
                <a:solidFill>
                  <a:srgbClr val="FFFFFF"/>
                </a:solidFill>
                <a:latin typeface="Montserrat"/>
              </a:rPr>
              <a:t>GLOBAL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523842" y="6700650"/>
            <a:ext cx="1837044" cy="6050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976"/>
              </a:lnSpc>
            </a:pPr>
            <a:r>
              <a:rPr lang="en-US" sz="3554">
                <a:solidFill>
                  <a:srgbClr val="FFFFFF"/>
                </a:solidFill>
                <a:latin typeface="Montserrat"/>
              </a:rPr>
              <a:t>US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366329" y="2297427"/>
            <a:ext cx="4112542" cy="50636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99"/>
              </a:lnSpc>
            </a:pPr>
            <a:r>
              <a:rPr lang="en-US" sz="2499">
                <a:solidFill>
                  <a:srgbClr val="FFFFFF"/>
                </a:solidFill>
                <a:latin typeface="Montserrat Bold"/>
              </a:rPr>
              <a:t>METRICS COMPARISON:</a:t>
            </a:r>
          </a:p>
          <a:p>
            <a:pPr>
              <a:lnSpc>
                <a:spcPts val="30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Montserrat"/>
              </a:rPr>
              <a:t>Global highest streaming months: December </a:t>
            </a:r>
          </a:p>
          <a:p>
            <a:pPr>
              <a:lnSpc>
                <a:spcPts val="3099"/>
              </a:lnSpc>
              <a:spcBef>
                <a:spcPct val="0"/>
              </a:spcBef>
            </a:pPr>
            <a:endParaRPr lang="en-US" sz="2499">
              <a:solidFill>
                <a:srgbClr val="FFFFFF"/>
              </a:solidFill>
              <a:latin typeface="Montserrat"/>
            </a:endParaRPr>
          </a:p>
          <a:p>
            <a:pPr>
              <a:lnSpc>
                <a:spcPts val="30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Montserrat"/>
              </a:rPr>
              <a:t>Global lowest streaming month: February (less than 7 billion) </a:t>
            </a:r>
          </a:p>
          <a:p>
            <a:pPr>
              <a:lnSpc>
                <a:spcPts val="3099"/>
              </a:lnSpc>
              <a:spcBef>
                <a:spcPct val="0"/>
              </a:spcBef>
            </a:pPr>
            <a:endParaRPr lang="en-US" sz="2499">
              <a:solidFill>
                <a:srgbClr val="FFFFFF"/>
              </a:solidFill>
              <a:latin typeface="Montserrat"/>
            </a:endParaRPr>
          </a:p>
          <a:p>
            <a:pPr>
              <a:lnSpc>
                <a:spcPts val="30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Montserrat"/>
              </a:rPr>
              <a:t>US highest streaming month: January </a:t>
            </a:r>
          </a:p>
          <a:p>
            <a:pPr>
              <a:lnSpc>
                <a:spcPts val="3099"/>
              </a:lnSpc>
              <a:spcBef>
                <a:spcPct val="0"/>
              </a:spcBef>
            </a:pPr>
            <a:endParaRPr lang="en-US" sz="2499">
              <a:solidFill>
                <a:srgbClr val="FFFFFF"/>
              </a:solidFill>
              <a:latin typeface="Montserrat"/>
            </a:endParaRPr>
          </a:p>
          <a:p>
            <a:pPr>
              <a:lnSpc>
                <a:spcPts val="30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Montserrat"/>
              </a:rPr>
              <a:t>US lowest streaming month: February</a:t>
            </a:r>
          </a:p>
        </p:txBody>
      </p:sp>
      <p:pic>
        <p:nvPicPr>
          <p:cNvPr id="15" name="Picture 14" descr="A graph with numbers and a line&#10;&#10;Description automatically generated">
            <a:extLst>
              <a:ext uri="{FF2B5EF4-FFF2-40B4-BE49-F238E27FC236}">
                <a16:creationId xmlns:a16="http://schemas.microsoft.com/office/drawing/2014/main" id="{513ADD77-E137-4024-AC22-B3E141BE363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1310109"/>
            <a:ext cx="5493458" cy="3833391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-4114813" y="4114813"/>
            <a:ext cx="10287000" cy="2057374"/>
            <a:chOff x="0" y="0"/>
            <a:chExt cx="32719878" cy="654389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2719879" cy="6543891"/>
            </a:xfrm>
            <a:custGeom>
              <a:avLst/>
              <a:gdLst/>
              <a:ahLst/>
              <a:cxnLst/>
              <a:rect l="l" t="t" r="r" b="b"/>
              <a:pathLst>
                <a:path w="32719879" h="6543891">
                  <a:moveTo>
                    <a:pt x="0" y="0"/>
                  </a:moveTo>
                  <a:lnTo>
                    <a:pt x="32719879" y="0"/>
                  </a:lnTo>
                  <a:lnTo>
                    <a:pt x="32719879" y="6543891"/>
                  </a:lnTo>
                  <a:lnTo>
                    <a:pt x="0" y="6543891"/>
                  </a:lnTo>
                  <a:close/>
                </a:path>
              </a:pathLst>
            </a:custGeom>
            <a:solidFill>
              <a:srgbClr val="00D95A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635966" y="758964"/>
            <a:ext cx="785468" cy="785468"/>
          </a:xfrm>
          <a:custGeom>
            <a:avLst/>
            <a:gdLst/>
            <a:ahLst/>
            <a:cxnLst/>
            <a:rect l="l" t="t" r="r" b="b"/>
            <a:pathLst>
              <a:path w="785468" h="785468">
                <a:moveTo>
                  <a:pt x="0" y="0"/>
                </a:moveTo>
                <a:lnTo>
                  <a:pt x="785468" y="0"/>
                </a:lnTo>
                <a:lnTo>
                  <a:pt x="785468" y="785468"/>
                </a:lnTo>
                <a:lnTo>
                  <a:pt x="0" y="7854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863905" y="1042472"/>
            <a:ext cx="312074" cy="218452"/>
          </a:xfrm>
          <a:custGeom>
            <a:avLst/>
            <a:gdLst/>
            <a:ahLst/>
            <a:cxnLst/>
            <a:rect l="l" t="t" r="r" b="b"/>
            <a:pathLst>
              <a:path w="312074" h="218452">
                <a:moveTo>
                  <a:pt x="0" y="0"/>
                </a:moveTo>
                <a:lnTo>
                  <a:pt x="312073" y="0"/>
                </a:lnTo>
                <a:lnTo>
                  <a:pt x="312073" y="218452"/>
                </a:lnTo>
                <a:lnTo>
                  <a:pt x="0" y="2184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6669743" y="93785"/>
            <a:ext cx="1618257" cy="1330358"/>
          </a:xfrm>
          <a:custGeom>
            <a:avLst/>
            <a:gdLst/>
            <a:ahLst/>
            <a:cxnLst/>
            <a:rect l="l" t="t" r="r" b="b"/>
            <a:pathLst>
              <a:path w="1618257" h="1330358">
                <a:moveTo>
                  <a:pt x="0" y="0"/>
                </a:moveTo>
                <a:lnTo>
                  <a:pt x="1618257" y="0"/>
                </a:lnTo>
                <a:lnTo>
                  <a:pt x="1618257" y="1330358"/>
                </a:lnTo>
                <a:lnTo>
                  <a:pt x="0" y="133035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3018768" y="2470117"/>
            <a:ext cx="9783083" cy="6507055"/>
          </a:xfrm>
          <a:custGeom>
            <a:avLst/>
            <a:gdLst/>
            <a:ahLst/>
            <a:cxnLst/>
            <a:rect l="l" t="t" r="r" b="b"/>
            <a:pathLst>
              <a:path w="9783083" h="6507055">
                <a:moveTo>
                  <a:pt x="0" y="0"/>
                </a:moveTo>
                <a:lnTo>
                  <a:pt x="9783083" y="0"/>
                </a:lnTo>
                <a:lnTo>
                  <a:pt x="9783083" y="6507056"/>
                </a:lnTo>
                <a:lnTo>
                  <a:pt x="0" y="650705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3557645" y="5189039"/>
            <a:ext cx="3112098" cy="3788134"/>
          </a:xfrm>
          <a:custGeom>
            <a:avLst/>
            <a:gdLst/>
            <a:ahLst/>
            <a:cxnLst/>
            <a:rect l="l" t="t" r="r" b="b"/>
            <a:pathLst>
              <a:path w="3112098" h="3788134">
                <a:moveTo>
                  <a:pt x="0" y="0"/>
                </a:moveTo>
                <a:lnTo>
                  <a:pt x="3112098" y="0"/>
                </a:lnTo>
                <a:lnTo>
                  <a:pt x="3112098" y="3788134"/>
                </a:lnTo>
                <a:lnTo>
                  <a:pt x="0" y="378813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 rot="-5400000">
            <a:off x="-4129161" y="4043944"/>
            <a:ext cx="10287000" cy="1846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315"/>
              </a:lnSpc>
            </a:pPr>
            <a:r>
              <a:rPr lang="en-US" sz="5899">
                <a:solidFill>
                  <a:srgbClr val="000000"/>
                </a:solidFill>
                <a:latin typeface="Montserrat"/>
              </a:rPr>
              <a:t>TIME ANALYSIS &amp; </a:t>
            </a:r>
          </a:p>
          <a:p>
            <a:pPr>
              <a:lnSpc>
                <a:spcPts val="7315"/>
              </a:lnSpc>
            </a:pPr>
            <a:r>
              <a:rPr lang="en-US" sz="5899">
                <a:solidFill>
                  <a:srgbClr val="000000"/>
                </a:solidFill>
                <a:latin typeface="Montserrat"/>
              </a:rPr>
              <a:t>FORECAST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763876" y="2460592"/>
            <a:ext cx="2959020" cy="23276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2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Montserrat"/>
              </a:rPr>
              <a:t>End of Jan and Feb display the lowest streaming counts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013767" y="1019175"/>
            <a:ext cx="11828859" cy="6178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59"/>
              </a:lnSpc>
              <a:spcBef>
                <a:spcPct val="0"/>
              </a:spcBef>
            </a:pPr>
            <a:r>
              <a:rPr lang="en-US" sz="3999">
                <a:solidFill>
                  <a:srgbClr val="FFFFFF"/>
                </a:solidFill>
                <a:latin typeface="Montserrat Bold"/>
              </a:rPr>
              <a:t>Time series analysis with automatic forecast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-4114813" y="4114813"/>
            <a:ext cx="10287000" cy="2057374"/>
            <a:chOff x="0" y="0"/>
            <a:chExt cx="32719878" cy="654389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2719879" cy="6543891"/>
            </a:xfrm>
            <a:custGeom>
              <a:avLst/>
              <a:gdLst/>
              <a:ahLst/>
              <a:cxnLst/>
              <a:rect l="l" t="t" r="r" b="b"/>
              <a:pathLst>
                <a:path w="32719879" h="6543891">
                  <a:moveTo>
                    <a:pt x="0" y="0"/>
                  </a:moveTo>
                  <a:lnTo>
                    <a:pt x="32719879" y="0"/>
                  </a:lnTo>
                  <a:lnTo>
                    <a:pt x="32719879" y="6543891"/>
                  </a:lnTo>
                  <a:lnTo>
                    <a:pt x="0" y="6543891"/>
                  </a:lnTo>
                  <a:close/>
                </a:path>
              </a:pathLst>
            </a:custGeom>
            <a:solidFill>
              <a:srgbClr val="00D95A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635966" y="758964"/>
            <a:ext cx="785468" cy="785468"/>
          </a:xfrm>
          <a:custGeom>
            <a:avLst/>
            <a:gdLst/>
            <a:ahLst/>
            <a:cxnLst/>
            <a:rect l="l" t="t" r="r" b="b"/>
            <a:pathLst>
              <a:path w="785468" h="785468">
                <a:moveTo>
                  <a:pt x="0" y="0"/>
                </a:moveTo>
                <a:lnTo>
                  <a:pt x="785468" y="0"/>
                </a:lnTo>
                <a:lnTo>
                  <a:pt x="785468" y="785468"/>
                </a:lnTo>
                <a:lnTo>
                  <a:pt x="0" y="7854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863905" y="1042472"/>
            <a:ext cx="312074" cy="218452"/>
          </a:xfrm>
          <a:custGeom>
            <a:avLst/>
            <a:gdLst/>
            <a:ahLst/>
            <a:cxnLst/>
            <a:rect l="l" t="t" r="r" b="b"/>
            <a:pathLst>
              <a:path w="312074" h="218452">
                <a:moveTo>
                  <a:pt x="0" y="0"/>
                </a:moveTo>
                <a:lnTo>
                  <a:pt x="312073" y="0"/>
                </a:lnTo>
                <a:lnTo>
                  <a:pt x="312073" y="218452"/>
                </a:lnTo>
                <a:lnTo>
                  <a:pt x="0" y="2184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6450171" y="8780239"/>
            <a:ext cx="1618257" cy="1330358"/>
          </a:xfrm>
          <a:custGeom>
            <a:avLst/>
            <a:gdLst/>
            <a:ahLst/>
            <a:cxnLst/>
            <a:rect l="l" t="t" r="r" b="b"/>
            <a:pathLst>
              <a:path w="1618257" h="1330358">
                <a:moveTo>
                  <a:pt x="0" y="0"/>
                </a:moveTo>
                <a:lnTo>
                  <a:pt x="1618258" y="0"/>
                </a:lnTo>
                <a:lnTo>
                  <a:pt x="1618258" y="1330358"/>
                </a:lnTo>
                <a:lnTo>
                  <a:pt x="0" y="133035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 rot="-5400000">
            <a:off x="-4129161" y="4043944"/>
            <a:ext cx="10287000" cy="1846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315"/>
              </a:lnSpc>
            </a:pPr>
            <a:r>
              <a:rPr lang="en-US" sz="5899">
                <a:solidFill>
                  <a:srgbClr val="000000"/>
                </a:solidFill>
                <a:latin typeface="Montserrat"/>
              </a:rPr>
              <a:t>REGRESSION </a:t>
            </a:r>
          </a:p>
          <a:p>
            <a:pPr>
              <a:lnSpc>
                <a:spcPts val="7315"/>
              </a:lnSpc>
            </a:pPr>
            <a:r>
              <a:rPr lang="en-US" sz="5899">
                <a:solidFill>
                  <a:srgbClr val="000000"/>
                </a:solidFill>
                <a:latin typeface="Montserrat"/>
              </a:rPr>
              <a:t> PREDICTIVE ANALYSIS</a:t>
            </a:r>
          </a:p>
        </p:txBody>
      </p:sp>
      <p:sp>
        <p:nvSpPr>
          <p:cNvPr id="8" name="Freeform 8"/>
          <p:cNvSpPr/>
          <p:nvPr/>
        </p:nvSpPr>
        <p:spPr>
          <a:xfrm>
            <a:off x="2668814" y="486921"/>
            <a:ext cx="5871623" cy="7824762"/>
          </a:xfrm>
          <a:custGeom>
            <a:avLst/>
            <a:gdLst/>
            <a:ahLst/>
            <a:cxnLst/>
            <a:rect l="l" t="t" r="r" b="b"/>
            <a:pathLst>
              <a:path w="5871623" h="7824762">
                <a:moveTo>
                  <a:pt x="0" y="0"/>
                </a:moveTo>
                <a:lnTo>
                  <a:pt x="5871624" y="0"/>
                </a:lnTo>
                <a:lnTo>
                  <a:pt x="5871624" y="7824762"/>
                </a:lnTo>
                <a:lnTo>
                  <a:pt x="0" y="782476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2668814" y="8523960"/>
            <a:ext cx="5712328" cy="1306806"/>
          </a:xfrm>
          <a:custGeom>
            <a:avLst/>
            <a:gdLst/>
            <a:ahLst/>
            <a:cxnLst/>
            <a:rect l="l" t="t" r="r" b="b"/>
            <a:pathLst>
              <a:path w="5712328" h="1306806">
                <a:moveTo>
                  <a:pt x="0" y="0"/>
                </a:moveTo>
                <a:lnTo>
                  <a:pt x="5712329" y="0"/>
                </a:lnTo>
                <a:lnTo>
                  <a:pt x="5712329" y="1306806"/>
                </a:lnTo>
                <a:lnTo>
                  <a:pt x="0" y="130680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9051763" y="614132"/>
            <a:ext cx="8844617" cy="87959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40"/>
              </a:lnSpc>
              <a:spcBef>
                <a:spcPct val="0"/>
              </a:spcBef>
            </a:pPr>
            <a:r>
              <a:rPr lang="en-US" sz="3500" dirty="0">
                <a:solidFill>
                  <a:srgbClr val="FFFFFF"/>
                </a:solidFill>
                <a:latin typeface="Montserrat Bold"/>
              </a:rPr>
              <a:t>Predictive Analysis: </a:t>
            </a:r>
            <a:r>
              <a:rPr lang="en-US" sz="3500" dirty="0">
                <a:solidFill>
                  <a:srgbClr val="FFFFFF"/>
                </a:solidFill>
                <a:latin typeface="Montserrat"/>
              </a:rPr>
              <a:t>Regression </a:t>
            </a:r>
          </a:p>
          <a:p>
            <a:pPr>
              <a:lnSpc>
                <a:spcPts val="4340"/>
              </a:lnSpc>
              <a:spcBef>
                <a:spcPct val="0"/>
              </a:spcBef>
            </a:pPr>
            <a:r>
              <a:rPr lang="en-US" sz="3500" dirty="0">
                <a:solidFill>
                  <a:srgbClr val="FFFFFF"/>
                </a:solidFill>
                <a:latin typeface="Montserrat Italics"/>
              </a:rPr>
              <a:t>This analysis helps predict (1) listening behavior based on historical listening patterns </a:t>
            </a:r>
          </a:p>
          <a:p>
            <a:pPr>
              <a:lnSpc>
                <a:spcPts val="4340"/>
              </a:lnSpc>
              <a:spcBef>
                <a:spcPct val="0"/>
              </a:spcBef>
            </a:pPr>
            <a:r>
              <a:rPr lang="en-US" sz="3500" dirty="0">
                <a:solidFill>
                  <a:srgbClr val="FFFFFF"/>
                </a:solidFill>
                <a:latin typeface="Montserrat Italics"/>
              </a:rPr>
              <a:t>and (2) categorize how influencers impact listening patterns</a:t>
            </a:r>
          </a:p>
          <a:p>
            <a:pPr>
              <a:lnSpc>
                <a:spcPts val="4340"/>
              </a:lnSpc>
              <a:spcBef>
                <a:spcPct val="0"/>
              </a:spcBef>
            </a:pPr>
            <a:endParaRPr lang="en-US" sz="3500" dirty="0">
              <a:solidFill>
                <a:srgbClr val="FFFFFF"/>
              </a:solidFill>
              <a:latin typeface="Montserrat Italics"/>
            </a:endParaRPr>
          </a:p>
          <a:p>
            <a:pPr marL="755651" lvl="1" indent="-377825">
              <a:lnSpc>
                <a:spcPts val="4340"/>
              </a:lnSpc>
              <a:spcBef>
                <a:spcPct val="0"/>
              </a:spcBef>
              <a:buFont typeface="Arial"/>
              <a:buChar char="•"/>
            </a:pPr>
            <a:r>
              <a:rPr lang="en-US" sz="3200" b="1" dirty="0">
                <a:solidFill>
                  <a:srgbClr val="FFFFFF"/>
                </a:solidFill>
                <a:latin typeface="Montserrat Italics"/>
              </a:rPr>
              <a:t>Target: </a:t>
            </a:r>
            <a:r>
              <a:rPr lang="en-US" sz="3200" dirty="0">
                <a:solidFill>
                  <a:srgbClr val="FFFFFF"/>
                </a:solidFill>
                <a:latin typeface="Montserrat Italics"/>
              </a:rPr>
              <a:t>Streams </a:t>
            </a:r>
          </a:p>
          <a:p>
            <a:pPr marL="755651" lvl="1" indent="-377825">
              <a:lnSpc>
                <a:spcPts val="4340"/>
              </a:lnSpc>
              <a:spcBef>
                <a:spcPct val="0"/>
              </a:spcBef>
              <a:buFont typeface="Arial"/>
              <a:buChar char="•"/>
            </a:pPr>
            <a:r>
              <a:rPr lang="en-US" sz="3200" b="1" dirty="0">
                <a:solidFill>
                  <a:srgbClr val="FFFFFF"/>
                </a:solidFill>
                <a:latin typeface="Montserrat Italics"/>
              </a:rPr>
              <a:t>Prediction Confidence: </a:t>
            </a:r>
            <a:r>
              <a:rPr lang="en-US" sz="3200" dirty="0">
                <a:solidFill>
                  <a:srgbClr val="FFFFFF"/>
                </a:solidFill>
                <a:latin typeface="Montserrat Italics"/>
              </a:rPr>
              <a:t>99.84%</a:t>
            </a:r>
          </a:p>
          <a:p>
            <a:pPr marL="755651" lvl="1" indent="-377825">
              <a:lnSpc>
                <a:spcPts val="4340"/>
              </a:lnSpc>
              <a:spcBef>
                <a:spcPct val="0"/>
              </a:spcBef>
              <a:buFont typeface="Arial"/>
              <a:buChar char="•"/>
            </a:pPr>
            <a:r>
              <a:rPr lang="en-US" sz="3200" b="1" dirty="0">
                <a:solidFill>
                  <a:srgbClr val="FFFFFF"/>
                </a:solidFill>
                <a:latin typeface="Montserrat Italics"/>
              </a:rPr>
              <a:t>Influencers: </a:t>
            </a:r>
            <a:r>
              <a:rPr lang="en-US" sz="3200" dirty="0">
                <a:solidFill>
                  <a:srgbClr val="FFFFFF"/>
                </a:solidFill>
                <a:latin typeface="Montserrat Italics"/>
              </a:rPr>
              <a:t>3</a:t>
            </a:r>
          </a:p>
          <a:p>
            <a:pPr marL="755651" lvl="1" indent="-377825">
              <a:lnSpc>
                <a:spcPts val="4340"/>
              </a:lnSpc>
              <a:spcBef>
                <a:spcPct val="0"/>
              </a:spcBef>
              <a:buFont typeface="Arial"/>
              <a:buChar char="•"/>
            </a:pPr>
            <a:r>
              <a:rPr lang="en-US" sz="3200" b="1" dirty="0">
                <a:solidFill>
                  <a:srgbClr val="FFFFFF"/>
                </a:solidFill>
                <a:latin typeface="Montserrat Italics"/>
              </a:rPr>
              <a:t>Highest contributing influencer: </a:t>
            </a:r>
            <a:r>
              <a:rPr lang="en-US" sz="3200" dirty="0">
                <a:solidFill>
                  <a:srgbClr val="FFFFFF"/>
                </a:solidFill>
                <a:latin typeface="Montserrat Italics"/>
              </a:rPr>
              <a:t>Region </a:t>
            </a:r>
          </a:p>
          <a:p>
            <a:pPr>
              <a:lnSpc>
                <a:spcPts val="4340"/>
              </a:lnSpc>
              <a:spcBef>
                <a:spcPct val="0"/>
              </a:spcBef>
            </a:pPr>
            <a:endParaRPr lang="en-US" sz="3500" dirty="0">
              <a:solidFill>
                <a:srgbClr val="FFFFFF"/>
              </a:solidFill>
              <a:latin typeface="Montserrat Italics"/>
            </a:endParaRPr>
          </a:p>
          <a:p>
            <a:pPr>
              <a:lnSpc>
                <a:spcPts val="4340"/>
              </a:lnSpc>
            </a:pPr>
            <a:r>
              <a:rPr lang="en-US" sz="3500" dirty="0">
                <a:solidFill>
                  <a:srgbClr val="FFFFFF"/>
                </a:solidFill>
                <a:latin typeface="Montserrat"/>
              </a:rPr>
              <a:t>Could not use classification predictive models because our data set was not binary.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-4114813" y="4114813"/>
            <a:ext cx="10287000" cy="2057374"/>
            <a:chOff x="0" y="0"/>
            <a:chExt cx="32719878" cy="654389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2719879" cy="6543891"/>
            </a:xfrm>
            <a:custGeom>
              <a:avLst/>
              <a:gdLst/>
              <a:ahLst/>
              <a:cxnLst/>
              <a:rect l="l" t="t" r="r" b="b"/>
              <a:pathLst>
                <a:path w="32719879" h="6543891">
                  <a:moveTo>
                    <a:pt x="0" y="0"/>
                  </a:moveTo>
                  <a:lnTo>
                    <a:pt x="32719879" y="0"/>
                  </a:lnTo>
                  <a:lnTo>
                    <a:pt x="32719879" y="6543891"/>
                  </a:lnTo>
                  <a:lnTo>
                    <a:pt x="0" y="6543891"/>
                  </a:lnTo>
                  <a:close/>
                </a:path>
              </a:pathLst>
            </a:custGeom>
            <a:solidFill>
              <a:srgbClr val="00D95A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635966" y="758964"/>
            <a:ext cx="785468" cy="785468"/>
          </a:xfrm>
          <a:custGeom>
            <a:avLst/>
            <a:gdLst/>
            <a:ahLst/>
            <a:cxnLst/>
            <a:rect l="l" t="t" r="r" b="b"/>
            <a:pathLst>
              <a:path w="785468" h="785468">
                <a:moveTo>
                  <a:pt x="0" y="0"/>
                </a:moveTo>
                <a:lnTo>
                  <a:pt x="785468" y="0"/>
                </a:lnTo>
                <a:lnTo>
                  <a:pt x="785468" y="785468"/>
                </a:lnTo>
                <a:lnTo>
                  <a:pt x="0" y="7854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863905" y="1042472"/>
            <a:ext cx="312074" cy="218452"/>
          </a:xfrm>
          <a:custGeom>
            <a:avLst/>
            <a:gdLst/>
            <a:ahLst/>
            <a:cxnLst/>
            <a:rect l="l" t="t" r="r" b="b"/>
            <a:pathLst>
              <a:path w="312074" h="218452">
                <a:moveTo>
                  <a:pt x="0" y="0"/>
                </a:moveTo>
                <a:lnTo>
                  <a:pt x="312073" y="0"/>
                </a:lnTo>
                <a:lnTo>
                  <a:pt x="312073" y="218452"/>
                </a:lnTo>
                <a:lnTo>
                  <a:pt x="0" y="2184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6450171" y="8780239"/>
            <a:ext cx="1618257" cy="1330358"/>
          </a:xfrm>
          <a:custGeom>
            <a:avLst/>
            <a:gdLst/>
            <a:ahLst/>
            <a:cxnLst/>
            <a:rect l="l" t="t" r="r" b="b"/>
            <a:pathLst>
              <a:path w="1618257" h="1330358">
                <a:moveTo>
                  <a:pt x="0" y="0"/>
                </a:moveTo>
                <a:lnTo>
                  <a:pt x="1618258" y="0"/>
                </a:lnTo>
                <a:lnTo>
                  <a:pt x="1618258" y="1330358"/>
                </a:lnTo>
                <a:lnTo>
                  <a:pt x="0" y="133035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 rot="-5400000">
            <a:off x="-4129088" y="4505870"/>
            <a:ext cx="10287000" cy="9224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315"/>
              </a:lnSpc>
            </a:pPr>
            <a:r>
              <a:rPr lang="en-US" sz="5899">
                <a:solidFill>
                  <a:srgbClr val="000000"/>
                </a:solidFill>
                <a:latin typeface="Montserrat"/>
              </a:rPr>
              <a:t>CONCLUSION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088064" y="1604811"/>
            <a:ext cx="14171236" cy="70583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5651" lvl="1" indent="-377825">
              <a:lnSpc>
                <a:spcPts val="4340"/>
              </a:lnSpc>
              <a:spcBef>
                <a:spcPct val="0"/>
              </a:spcBef>
              <a:buFont typeface="Arial"/>
              <a:buChar char="•"/>
            </a:pPr>
            <a:r>
              <a:rPr lang="en-US" sz="3500">
                <a:solidFill>
                  <a:srgbClr val="FFFFFF"/>
                </a:solidFill>
                <a:latin typeface="Montserrat"/>
              </a:rPr>
              <a:t>Music consumption data analysis provides insights into cultural shifts and consumer behavior.</a:t>
            </a:r>
          </a:p>
          <a:p>
            <a:pPr>
              <a:lnSpc>
                <a:spcPts val="4340"/>
              </a:lnSpc>
              <a:spcBef>
                <a:spcPct val="0"/>
              </a:spcBef>
            </a:pPr>
            <a:endParaRPr lang="en-US" sz="3500">
              <a:solidFill>
                <a:srgbClr val="FFFFFF"/>
              </a:solidFill>
              <a:latin typeface="Montserrat"/>
            </a:endParaRPr>
          </a:p>
          <a:p>
            <a:pPr marL="755651" lvl="1" indent="-377825">
              <a:lnSpc>
                <a:spcPts val="4340"/>
              </a:lnSpc>
              <a:spcBef>
                <a:spcPct val="0"/>
              </a:spcBef>
              <a:buFont typeface="Arial"/>
              <a:buChar char="•"/>
            </a:pPr>
            <a:r>
              <a:rPr lang="en-US" sz="3500">
                <a:solidFill>
                  <a:srgbClr val="FFFFFF"/>
                </a:solidFill>
                <a:latin typeface="Montserrat"/>
              </a:rPr>
              <a:t>Spotify's daily chart positions offer a comprehensive view of popular music and its influence.</a:t>
            </a:r>
          </a:p>
          <a:p>
            <a:pPr>
              <a:lnSpc>
                <a:spcPts val="4340"/>
              </a:lnSpc>
              <a:spcBef>
                <a:spcPct val="0"/>
              </a:spcBef>
            </a:pPr>
            <a:r>
              <a:rPr lang="en-US" sz="3500">
                <a:solidFill>
                  <a:srgbClr val="FFFFFF"/>
                </a:solidFill>
                <a:latin typeface="Montserrat"/>
              </a:rPr>
              <a:t> </a:t>
            </a:r>
          </a:p>
          <a:p>
            <a:pPr marL="755651" lvl="1" indent="-377825">
              <a:lnSpc>
                <a:spcPts val="4340"/>
              </a:lnSpc>
              <a:spcBef>
                <a:spcPct val="0"/>
              </a:spcBef>
              <a:buFont typeface="Arial"/>
              <a:buChar char="•"/>
            </a:pPr>
            <a:r>
              <a:rPr lang="en-US" sz="3500">
                <a:solidFill>
                  <a:srgbClr val="FFFFFF"/>
                </a:solidFill>
                <a:latin typeface="Montserrat"/>
              </a:rPr>
              <a:t> This study highlights the importance of brands aligning themselves with the most relevant and timely music content</a:t>
            </a:r>
          </a:p>
          <a:p>
            <a:pPr>
              <a:lnSpc>
                <a:spcPts val="4340"/>
              </a:lnSpc>
              <a:spcBef>
                <a:spcPct val="0"/>
              </a:spcBef>
            </a:pPr>
            <a:r>
              <a:rPr lang="en-US" sz="3500">
                <a:solidFill>
                  <a:srgbClr val="FFFFFF"/>
                </a:solidFill>
                <a:latin typeface="Montserrat"/>
              </a:rPr>
              <a:t> </a:t>
            </a:r>
          </a:p>
          <a:p>
            <a:pPr marL="755651" lvl="1" indent="-377825">
              <a:lnSpc>
                <a:spcPts val="4340"/>
              </a:lnSpc>
              <a:buFont typeface="Arial"/>
              <a:buChar char="•"/>
            </a:pPr>
            <a:r>
              <a:rPr lang="en-US" sz="3500">
                <a:solidFill>
                  <a:srgbClr val="FFFFFF"/>
                </a:solidFill>
                <a:latin typeface="Montserrat"/>
              </a:rPr>
              <a:t>Moreover, the potential for businesses to capitalize on music data to drive product engagement and loyalty</a:t>
            </a:r>
            <a:r>
              <a:rPr lang="en-US" sz="3500">
                <a:solidFill>
                  <a:srgbClr val="FFFFFF"/>
                </a:solidFill>
                <a:latin typeface="Montserrat Bold"/>
              </a:rPr>
              <a:t> </a:t>
            </a:r>
          </a:p>
          <a:p>
            <a:pPr>
              <a:lnSpc>
                <a:spcPts val="4340"/>
              </a:lnSpc>
            </a:pPr>
            <a:endParaRPr lang="en-US" sz="3500">
              <a:solidFill>
                <a:srgbClr val="FFFFFF"/>
              </a:solidFill>
              <a:latin typeface="Montserrat Bold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-4114813" y="4114813"/>
            <a:ext cx="10287000" cy="2057374"/>
            <a:chOff x="0" y="0"/>
            <a:chExt cx="32719878" cy="654389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2719879" cy="6543891"/>
            </a:xfrm>
            <a:custGeom>
              <a:avLst/>
              <a:gdLst/>
              <a:ahLst/>
              <a:cxnLst/>
              <a:rect l="l" t="t" r="r" b="b"/>
              <a:pathLst>
                <a:path w="32719879" h="6543891">
                  <a:moveTo>
                    <a:pt x="0" y="0"/>
                  </a:moveTo>
                  <a:lnTo>
                    <a:pt x="32719879" y="0"/>
                  </a:lnTo>
                  <a:lnTo>
                    <a:pt x="32719879" y="6543891"/>
                  </a:lnTo>
                  <a:lnTo>
                    <a:pt x="0" y="6543891"/>
                  </a:lnTo>
                  <a:close/>
                </a:path>
              </a:pathLst>
            </a:custGeom>
            <a:solidFill>
              <a:srgbClr val="00D95A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635966" y="758964"/>
            <a:ext cx="785468" cy="785468"/>
          </a:xfrm>
          <a:custGeom>
            <a:avLst/>
            <a:gdLst/>
            <a:ahLst/>
            <a:cxnLst/>
            <a:rect l="l" t="t" r="r" b="b"/>
            <a:pathLst>
              <a:path w="785468" h="785468">
                <a:moveTo>
                  <a:pt x="0" y="0"/>
                </a:moveTo>
                <a:lnTo>
                  <a:pt x="785468" y="0"/>
                </a:lnTo>
                <a:lnTo>
                  <a:pt x="785468" y="785468"/>
                </a:lnTo>
                <a:lnTo>
                  <a:pt x="0" y="7854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863905" y="1042472"/>
            <a:ext cx="312074" cy="218452"/>
          </a:xfrm>
          <a:custGeom>
            <a:avLst/>
            <a:gdLst/>
            <a:ahLst/>
            <a:cxnLst/>
            <a:rect l="l" t="t" r="r" b="b"/>
            <a:pathLst>
              <a:path w="312074" h="218452">
                <a:moveTo>
                  <a:pt x="0" y="0"/>
                </a:moveTo>
                <a:lnTo>
                  <a:pt x="312073" y="0"/>
                </a:lnTo>
                <a:lnTo>
                  <a:pt x="312073" y="218452"/>
                </a:lnTo>
                <a:lnTo>
                  <a:pt x="0" y="2184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6450171" y="8780239"/>
            <a:ext cx="1618257" cy="1330358"/>
          </a:xfrm>
          <a:custGeom>
            <a:avLst/>
            <a:gdLst/>
            <a:ahLst/>
            <a:cxnLst/>
            <a:rect l="l" t="t" r="r" b="b"/>
            <a:pathLst>
              <a:path w="1618257" h="1330358">
                <a:moveTo>
                  <a:pt x="0" y="0"/>
                </a:moveTo>
                <a:lnTo>
                  <a:pt x="1618258" y="0"/>
                </a:lnTo>
                <a:lnTo>
                  <a:pt x="1618258" y="1330358"/>
                </a:lnTo>
                <a:lnTo>
                  <a:pt x="0" y="133035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 rot="-5400000">
            <a:off x="-4129088" y="4505870"/>
            <a:ext cx="10287000" cy="9224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315"/>
              </a:lnSpc>
            </a:pPr>
            <a:r>
              <a:rPr lang="en-US" sz="5899">
                <a:solidFill>
                  <a:srgbClr val="000000"/>
                </a:solidFill>
                <a:latin typeface="Montserrat"/>
              </a:rPr>
              <a:t>GITHUB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438400" y="1689405"/>
            <a:ext cx="15199936" cy="65553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5651" lvl="1" indent="-377825">
              <a:lnSpc>
                <a:spcPts val="4340"/>
              </a:lnSpc>
              <a:buFont typeface="Arial"/>
              <a:buChar char="•"/>
            </a:pPr>
            <a:r>
              <a:rPr lang="en-US" sz="2400" dirty="0">
                <a:solidFill>
                  <a:srgbClr val="FFFFFF"/>
                </a:solidFill>
                <a:latin typeface="Montserrat Bold"/>
                <a:hlinkClick r:id="rId7"/>
              </a:rPr>
              <a:t>https://github.com/BUS5100group5/2017spotifytrends</a:t>
            </a:r>
            <a:endParaRPr lang="en-US" sz="2400" dirty="0">
              <a:solidFill>
                <a:srgbClr val="FFFFFF"/>
              </a:solidFill>
              <a:latin typeface="Montserrat Bold"/>
            </a:endParaRPr>
          </a:p>
          <a:p>
            <a:pPr marL="755651" lvl="1" indent="-377825">
              <a:lnSpc>
                <a:spcPts val="4340"/>
              </a:lnSpc>
              <a:buFont typeface="Arial"/>
              <a:buChar char="•"/>
            </a:pPr>
            <a:r>
              <a:rPr lang="en-US" sz="2400" dirty="0">
                <a:solidFill>
                  <a:srgbClr val="FFFFFF"/>
                </a:solidFill>
                <a:latin typeface="Montserrat Bold"/>
              </a:rPr>
              <a:t>https://</a:t>
            </a:r>
            <a:r>
              <a:rPr lang="en-US" sz="2400" dirty="0" err="1">
                <a:solidFill>
                  <a:srgbClr val="FFFFFF"/>
                </a:solidFill>
                <a:latin typeface="Montserrat Bold"/>
              </a:rPr>
              <a:t>www.kaggle.com</a:t>
            </a:r>
            <a:r>
              <a:rPr lang="en-US" sz="2400" dirty="0">
                <a:solidFill>
                  <a:srgbClr val="FFFFFF"/>
                </a:solidFill>
                <a:latin typeface="Montserrat Bold"/>
              </a:rPr>
              <a:t>/datasets/</a:t>
            </a:r>
            <a:r>
              <a:rPr lang="en-US" sz="2400" dirty="0" err="1">
                <a:solidFill>
                  <a:srgbClr val="FFFFFF"/>
                </a:solidFill>
                <a:latin typeface="Montserrat Bold"/>
              </a:rPr>
              <a:t>edumucelli</a:t>
            </a:r>
            <a:r>
              <a:rPr lang="en-US" sz="2400" dirty="0">
                <a:solidFill>
                  <a:srgbClr val="FFFFFF"/>
                </a:solidFill>
                <a:latin typeface="Montserrat Bold"/>
              </a:rPr>
              <a:t>/</a:t>
            </a:r>
            <a:r>
              <a:rPr lang="en-US" sz="2400" dirty="0" err="1">
                <a:solidFill>
                  <a:srgbClr val="FFFFFF"/>
                </a:solidFill>
                <a:latin typeface="Montserrat Bold"/>
              </a:rPr>
              <a:t>spotifys</a:t>
            </a:r>
            <a:r>
              <a:rPr lang="en-US" sz="2400" dirty="0">
                <a:solidFill>
                  <a:srgbClr val="FFFFFF"/>
                </a:solidFill>
                <a:latin typeface="Montserrat Bold"/>
              </a:rPr>
              <a:t>-worldwide-daily-song-ranking </a:t>
            </a:r>
          </a:p>
          <a:p>
            <a:pPr marL="755651" lvl="1" indent="-377825">
              <a:lnSpc>
                <a:spcPts val="4340"/>
              </a:lnSpc>
              <a:buFont typeface="Arial"/>
              <a:buChar char="•"/>
            </a:pPr>
            <a:r>
              <a:rPr lang="en-US" sz="2400" dirty="0" err="1">
                <a:solidFill>
                  <a:srgbClr val="FFFFFF"/>
                </a:solidFill>
                <a:latin typeface="Montserrat Bold"/>
              </a:rPr>
              <a:t>Barata</a:t>
            </a:r>
            <a:r>
              <a:rPr lang="en-US" sz="2400" dirty="0">
                <a:solidFill>
                  <a:srgbClr val="FFFFFF"/>
                </a:solidFill>
                <a:latin typeface="Montserrat Bold"/>
              </a:rPr>
              <a:t>, Mariana Lopes, and Pedro </a:t>
            </a:r>
            <a:r>
              <a:rPr lang="en-US" sz="2400" dirty="0" err="1">
                <a:solidFill>
                  <a:srgbClr val="FFFFFF"/>
                </a:solidFill>
                <a:latin typeface="Montserrat Bold"/>
              </a:rPr>
              <a:t>Simões</a:t>
            </a:r>
            <a:r>
              <a:rPr lang="en-US" sz="2400" dirty="0">
                <a:solidFill>
                  <a:srgbClr val="FFFFFF"/>
                </a:solidFill>
                <a:latin typeface="Montserrat Bold"/>
              </a:rPr>
              <a:t> Coelho. “Music Streaming Services: Understanding the Drivers of Customer Purchase and Intention to Recommend.” </a:t>
            </a:r>
            <a:r>
              <a:rPr lang="en-US" sz="2400" dirty="0" err="1">
                <a:solidFill>
                  <a:srgbClr val="FFFFFF"/>
                </a:solidFill>
                <a:latin typeface="Montserrat Bold"/>
              </a:rPr>
              <a:t>Heliyon</a:t>
            </a:r>
            <a:r>
              <a:rPr lang="en-US" sz="2400" dirty="0">
                <a:solidFill>
                  <a:srgbClr val="FFFFFF"/>
                </a:solidFill>
                <a:latin typeface="Montserrat Bold"/>
              </a:rPr>
              <a:t>, vol. 7, no. 8, Aug. 2021, https://</a:t>
            </a:r>
            <a:r>
              <a:rPr lang="en-US" sz="2400" dirty="0" err="1">
                <a:solidFill>
                  <a:srgbClr val="FFFFFF"/>
                </a:solidFill>
                <a:latin typeface="Montserrat Bold"/>
              </a:rPr>
              <a:t>doi.org</a:t>
            </a:r>
            <a:r>
              <a:rPr lang="en-US" sz="2400" dirty="0">
                <a:solidFill>
                  <a:srgbClr val="FFFFFF"/>
                </a:solidFill>
                <a:latin typeface="Montserrat Bold"/>
              </a:rPr>
              <a:t>/10.1016/j.heliyon.2021.e07783.</a:t>
            </a:r>
          </a:p>
          <a:p>
            <a:pPr marL="755651" lvl="1" indent="-377825">
              <a:lnSpc>
                <a:spcPts val="4340"/>
              </a:lnSpc>
              <a:buFont typeface="Arial"/>
              <a:buChar char="•"/>
            </a:pPr>
            <a:r>
              <a:rPr lang="en-US" sz="2400" dirty="0">
                <a:solidFill>
                  <a:srgbClr val="FFFFFF"/>
                </a:solidFill>
                <a:latin typeface="Montserrat Bold"/>
              </a:rPr>
              <a:t>C, Vickie. “Spotify Is a Pop Culture Icon.” Medium, 2 July 2023, </a:t>
            </a:r>
            <a:r>
              <a:rPr lang="en-US" sz="2400" dirty="0" err="1">
                <a:solidFill>
                  <a:srgbClr val="FFFFFF"/>
                </a:solidFill>
                <a:latin typeface="Montserrat Bold"/>
              </a:rPr>
              <a:t>medium.com</a:t>
            </a:r>
            <a:r>
              <a:rPr lang="en-US" sz="2400" dirty="0">
                <a:solidFill>
                  <a:srgbClr val="FFFFFF"/>
                </a:solidFill>
                <a:latin typeface="Montserrat Bold"/>
              </a:rPr>
              <a:t>/@vickiec630/spotify-is-a-pop-culture-icon-ed25e6497c8e.</a:t>
            </a:r>
          </a:p>
          <a:p>
            <a:pPr marL="755651" lvl="1" indent="-377825">
              <a:lnSpc>
                <a:spcPts val="4340"/>
              </a:lnSpc>
              <a:buFont typeface="Arial"/>
              <a:buChar char="•"/>
            </a:pPr>
            <a:r>
              <a:rPr lang="en-US" sz="2400" dirty="0">
                <a:solidFill>
                  <a:srgbClr val="FFFFFF"/>
                </a:solidFill>
                <a:latin typeface="Montserrat Bold"/>
              </a:rPr>
              <a:t>Eduardo. “Spotify’s Worldwide Daily Song Ranking.” </a:t>
            </a:r>
            <a:r>
              <a:rPr lang="en-US" sz="2400" dirty="0" err="1">
                <a:solidFill>
                  <a:srgbClr val="FFFFFF"/>
                </a:solidFill>
                <a:latin typeface="Montserrat Bold"/>
              </a:rPr>
              <a:t>Www.kaggle.com</a:t>
            </a:r>
            <a:r>
              <a:rPr lang="en-US" sz="2400" dirty="0">
                <a:solidFill>
                  <a:srgbClr val="FFFFFF"/>
                </a:solidFill>
                <a:latin typeface="Montserrat Bold"/>
              </a:rPr>
              <a:t>, Kaggle, 2019, </a:t>
            </a:r>
            <a:r>
              <a:rPr lang="en-US" sz="2400" dirty="0" err="1">
                <a:solidFill>
                  <a:srgbClr val="FFFFFF"/>
                </a:solidFill>
                <a:latin typeface="Montserrat Bold"/>
              </a:rPr>
              <a:t>www.kaggle.com</a:t>
            </a:r>
            <a:r>
              <a:rPr lang="en-US" sz="2400" dirty="0">
                <a:solidFill>
                  <a:srgbClr val="FFFFFF"/>
                </a:solidFill>
                <a:latin typeface="Montserrat Bold"/>
              </a:rPr>
              <a:t>/datasets/</a:t>
            </a:r>
            <a:r>
              <a:rPr lang="en-US" sz="2400" dirty="0" err="1">
                <a:solidFill>
                  <a:srgbClr val="FFFFFF"/>
                </a:solidFill>
                <a:latin typeface="Montserrat Bold"/>
              </a:rPr>
              <a:t>edumucelli</a:t>
            </a:r>
            <a:r>
              <a:rPr lang="en-US" sz="2400" dirty="0">
                <a:solidFill>
                  <a:srgbClr val="FFFFFF"/>
                </a:solidFill>
                <a:latin typeface="Montserrat Bold"/>
              </a:rPr>
              <a:t>/</a:t>
            </a:r>
            <a:r>
              <a:rPr lang="en-US" sz="2400" dirty="0" err="1">
                <a:solidFill>
                  <a:srgbClr val="FFFFFF"/>
                </a:solidFill>
                <a:latin typeface="Montserrat Bold"/>
              </a:rPr>
              <a:t>spotifys</a:t>
            </a:r>
            <a:r>
              <a:rPr lang="en-US" sz="2400" dirty="0">
                <a:solidFill>
                  <a:srgbClr val="FFFFFF"/>
                </a:solidFill>
                <a:latin typeface="Montserrat Bold"/>
              </a:rPr>
              <a:t>-worldwide-daily-song-ranking. Accessed 2 Mar. 2024.</a:t>
            </a:r>
          </a:p>
          <a:p>
            <a:pPr marL="755651" lvl="1" indent="-377825">
              <a:lnSpc>
                <a:spcPts val="4340"/>
              </a:lnSpc>
              <a:buFont typeface="Arial"/>
              <a:buChar char="•"/>
            </a:pPr>
            <a:r>
              <a:rPr lang="en-US" sz="2400" dirty="0" err="1">
                <a:solidFill>
                  <a:srgbClr val="FFFFFF"/>
                </a:solidFill>
                <a:latin typeface="Montserrat Bold"/>
              </a:rPr>
              <a:t>Janak</a:t>
            </a:r>
            <a:r>
              <a:rPr lang="en-US" sz="2400" dirty="0">
                <a:solidFill>
                  <a:srgbClr val="FFFFFF"/>
                </a:solidFill>
                <a:latin typeface="Montserrat Bold"/>
              </a:rPr>
              <a:t>, Heather. “How Background Music in Ads Affects Consumers.” Texas A&amp;M Today, 16 Aug. 2021, </a:t>
            </a:r>
            <a:r>
              <a:rPr lang="en-US" sz="2400" dirty="0" err="1">
                <a:solidFill>
                  <a:srgbClr val="FFFFFF"/>
                </a:solidFill>
                <a:latin typeface="Montserrat Bold"/>
              </a:rPr>
              <a:t>today.tamu.edu</a:t>
            </a:r>
            <a:r>
              <a:rPr lang="en-US" sz="2400" dirty="0">
                <a:solidFill>
                  <a:srgbClr val="FFFFFF"/>
                </a:solidFill>
                <a:latin typeface="Montserrat Bold"/>
              </a:rPr>
              <a:t>/2021/08/16/how-background-music-in-ads-affects-consumers/.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057374" y="0"/>
            <a:ext cx="16453651" cy="10982812"/>
          </a:xfrm>
          <a:custGeom>
            <a:avLst/>
            <a:gdLst/>
            <a:ahLst/>
            <a:cxnLst/>
            <a:rect l="l" t="t" r="r" b="b"/>
            <a:pathLst>
              <a:path w="16453651" h="10982812">
                <a:moveTo>
                  <a:pt x="0" y="0"/>
                </a:moveTo>
                <a:lnTo>
                  <a:pt x="16453651" y="0"/>
                </a:lnTo>
                <a:lnTo>
                  <a:pt x="16453651" y="10982812"/>
                </a:lnTo>
                <a:lnTo>
                  <a:pt x="0" y="109828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450171" y="8780239"/>
            <a:ext cx="1618257" cy="1330358"/>
          </a:xfrm>
          <a:custGeom>
            <a:avLst/>
            <a:gdLst/>
            <a:ahLst/>
            <a:cxnLst/>
            <a:rect l="l" t="t" r="r" b="b"/>
            <a:pathLst>
              <a:path w="1618257" h="1330358">
                <a:moveTo>
                  <a:pt x="0" y="0"/>
                </a:moveTo>
                <a:lnTo>
                  <a:pt x="1618258" y="0"/>
                </a:lnTo>
                <a:lnTo>
                  <a:pt x="1618258" y="1330358"/>
                </a:lnTo>
                <a:lnTo>
                  <a:pt x="0" y="13303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 rot="-5400000">
            <a:off x="-4114813" y="4114813"/>
            <a:ext cx="10287000" cy="2057374"/>
            <a:chOff x="0" y="0"/>
            <a:chExt cx="32719878" cy="654389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2719879" cy="6543891"/>
            </a:xfrm>
            <a:custGeom>
              <a:avLst/>
              <a:gdLst/>
              <a:ahLst/>
              <a:cxnLst/>
              <a:rect l="l" t="t" r="r" b="b"/>
              <a:pathLst>
                <a:path w="32719879" h="6543891">
                  <a:moveTo>
                    <a:pt x="0" y="0"/>
                  </a:moveTo>
                  <a:lnTo>
                    <a:pt x="32719879" y="0"/>
                  </a:lnTo>
                  <a:lnTo>
                    <a:pt x="32719879" y="6543891"/>
                  </a:lnTo>
                  <a:lnTo>
                    <a:pt x="0" y="6543891"/>
                  </a:lnTo>
                  <a:close/>
                </a:path>
              </a:pathLst>
            </a:custGeom>
            <a:solidFill>
              <a:srgbClr val="00D95A"/>
            </a:solidFill>
          </p:spPr>
        </p:sp>
      </p:grpSp>
      <p:sp>
        <p:nvSpPr>
          <p:cNvPr id="6" name="Freeform 6"/>
          <p:cNvSpPr/>
          <p:nvPr/>
        </p:nvSpPr>
        <p:spPr>
          <a:xfrm>
            <a:off x="635966" y="758964"/>
            <a:ext cx="785468" cy="785468"/>
          </a:xfrm>
          <a:custGeom>
            <a:avLst/>
            <a:gdLst/>
            <a:ahLst/>
            <a:cxnLst/>
            <a:rect l="l" t="t" r="r" b="b"/>
            <a:pathLst>
              <a:path w="785468" h="785468">
                <a:moveTo>
                  <a:pt x="0" y="0"/>
                </a:moveTo>
                <a:lnTo>
                  <a:pt x="785468" y="0"/>
                </a:lnTo>
                <a:lnTo>
                  <a:pt x="785468" y="785468"/>
                </a:lnTo>
                <a:lnTo>
                  <a:pt x="0" y="7854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863905" y="1042472"/>
            <a:ext cx="312074" cy="218452"/>
          </a:xfrm>
          <a:custGeom>
            <a:avLst/>
            <a:gdLst/>
            <a:ahLst/>
            <a:cxnLst/>
            <a:rect l="l" t="t" r="r" b="b"/>
            <a:pathLst>
              <a:path w="312074" h="218452">
                <a:moveTo>
                  <a:pt x="0" y="0"/>
                </a:moveTo>
                <a:lnTo>
                  <a:pt x="312073" y="0"/>
                </a:lnTo>
                <a:lnTo>
                  <a:pt x="312073" y="218452"/>
                </a:lnTo>
                <a:lnTo>
                  <a:pt x="0" y="21845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 rot="-5400000">
            <a:off x="-3673623" y="4871249"/>
            <a:ext cx="9091398" cy="8668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944"/>
              </a:lnSpc>
            </a:pPr>
            <a:r>
              <a:rPr lang="en-US" sz="5600">
                <a:solidFill>
                  <a:srgbClr val="000000"/>
                </a:solidFill>
                <a:latin typeface="Montserrat"/>
              </a:rPr>
              <a:t>ABSTRACT OVERVIEW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488482" y="1385044"/>
            <a:ext cx="10858148" cy="78732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86"/>
              </a:lnSpc>
            </a:pPr>
            <a:r>
              <a:rPr lang="en-US" sz="4025">
                <a:solidFill>
                  <a:srgbClr val="FFFFFF"/>
                </a:solidFill>
                <a:latin typeface="Montserrat Bold"/>
              </a:rPr>
              <a:t>Key Data Points:</a:t>
            </a:r>
            <a:r>
              <a:rPr lang="en-US" sz="4025">
                <a:solidFill>
                  <a:srgbClr val="FFFFFF"/>
                </a:solidFill>
                <a:latin typeface="Montserrat"/>
              </a:rPr>
              <a:t> Artist, Track Name, Region, Number of Streams, Date</a:t>
            </a:r>
          </a:p>
          <a:p>
            <a:pPr>
              <a:lnSpc>
                <a:spcPts val="4186"/>
              </a:lnSpc>
            </a:pPr>
            <a:endParaRPr lang="en-US" sz="4025">
              <a:solidFill>
                <a:srgbClr val="FFFFFF"/>
              </a:solidFill>
              <a:latin typeface="Montserrat"/>
            </a:endParaRPr>
          </a:p>
          <a:p>
            <a:pPr>
              <a:lnSpc>
                <a:spcPts val="4186"/>
              </a:lnSpc>
            </a:pPr>
            <a:r>
              <a:rPr lang="en-US" sz="4025">
                <a:solidFill>
                  <a:srgbClr val="FFFFFF"/>
                </a:solidFill>
                <a:latin typeface="Montserrat Bold"/>
              </a:rPr>
              <a:t>Objective:</a:t>
            </a:r>
            <a:r>
              <a:rPr lang="en-US" sz="4025">
                <a:solidFill>
                  <a:srgbClr val="FFFFFF"/>
                </a:solidFill>
                <a:latin typeface="Montserrat"/>
              </a:rPr>
              <a:t> Analyze streaming trends to understand listening pattern behavior and influencer (artist, region, date) contributions </a:t>
            </a:r>
          </a:p>
          <a:p>
            <a:pPr>
              <a:lnSpc>
                <a:spcPts val="4186"/>
              </a:lnSpc>
            </a:pPr>
            <a:endParaRPr lang="en-US" sz="4025">
              <a:solidFill>
                <a:srgbClr val="FFFFFF"/>
              </a:solidFill>
              <a:latin typeface="Montserrat"/>
            </a:endParaRPr>
          </a:p>
          <a:p>
            <a:pPr>
              <a:lnSpc>
                <a:spcPts val="4186"/>
              </a:lnSpc>
            </a:pPr>
            <a:r>
              <a:rPr lang="en-US" sz="4025">
                <a:solidFill>
                  <a:srgbClr val="FFFFFF"/>
                </a:solidFill>
                <a:latin typeface="Montserrat Bold"/>
              </a:rPr>
              <a:t>Importance: </a:t>
            </a:r>
          </a:p>
          <a:p>
            <a:pPr marL="869186" lvl="1" indent="-434593">
              <a:lnSpc>
                <a:spcPts val="4186"/>
              </a:lnSpc>
              <a:buFont typeface="Arial"/>
              <a:buChar char="•"/>
            </a:pPr>
            <a:r>
              <a:rPr lang="en-US" sz="4025">
                <a:solidFill>
                  <a:srgbClr val="FFFFFF"/>
                </a:solidFill>
                <a:latin typeface="Montserrat"/>
              </a:rPr>
              <a:t>Trending media influences cultural paradigms, destabilizes barriers, and drives global economies. </a:t>
            </a:r>
          </a:p>
          <a:p>
            <a:pPr marL="869186" lvl="1" indent="-434593">
              <a:lnSpc>
                <a:spcPts val="4186"/>
              </a:lnSpc>
              <a:buFont typeface="Arial"/>
              <a:buChar char="•"/>
            </a:pPr>
            <a:r>
              <a:rPr lang="en-US" sz="4025">
                <a:solidFill>
                  <a:srgbClr val="FFFFFF"/>
                </a:solidFill>
                <a:latin typeface="Montserrat"/>
              </a:rPr>
              <a:t>These insights can be used to predict future trends and strategizing business decisions 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057374" y="0"/>
            <a:ext cx="16453651" cy="10982812"/>
          </a:xfrm>
          <a:custGeom>
            <a:avLst/>
            <a:gdLst/>
            <a:ahLst/>
            <a:cxnLst/>
            <a:rect l="l" t="t" r="r" b="b"/>
            <a:pathLst>
              <a:path w="16453651" h="10982812">
                <a:moveTo>
                  <a:pt x="0" y="0"/>
                </a:moveTo>
                <a:lnTo>
                  <a:pt x="16453651" y="0"/>
                </a:lnTo>
                <a:lnTo>
                  <a:pt x="16453651" y="10982812"/>
                </a:lnTo>
                <a:lnTo>
                  <a:pt x="0" y="109828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450171" y="8780239"/>
            <a:ext cx="1618257" cy="1330358"/>
          </a:xfrm>
          <a:custGeom>
            <a:avLst/>
            <a:gdLst/>
            <a:ahLst/>
            <a:cxnLst/>
            <a:rect l="l" t="t" r="r" b="b"/>
            <a:pathLst>
              <a:path w="1618257" h="1330358">
                <a:moveTo>
                  <a:pt x="0" y="0"/>
                </a:moveTo>
                <a:lnTo>
                  <a:pt x="1618258" y="0"/>
                </a:lnTo>
                <a:lnTo>
                  <a:pt x="1618258" y="1330358"/>
                </a:lnTo>
                <a:lnTo>
                  <a:pt x="0" y="13303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 rot="-5400000">
            <a:off x="-4114813" y="4114813"/>
            <a:ext cx="10287000" cy="2057374"/>
            <a:chOff x="0" y="0"/>
            <a:chExt cx="32719878" cy="654389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2719879" cy="6543891"/>
            </a:xfrm>
            <a:custGeom>
              <a:avLst/>
              <a:gdLst/>
              <a:ahLst/>
              <a:cxnLst/>
              <a:rect l="l" t="t" r="r" b="b"/>
              <a:pathLst>
                <a:path w="32719879" h="6543891">
                  <a:moveTo>
                    <a:pt x="0" y="0"/>
                  </a:moveTo>
                  <a:lnTo>
                    <a:pt x="32719879" y="0"/>
                  </a:lnTo>
                  <a:lnTo>
                    <a:pt x="32719879" y="6543891"/>
                  </a:lnTo>
                  <a:lnTo>
                    <a:pt x="0" y="6543891"/>
                  </a:lnTo>
                  <a:close/>
                </a:path>
              </a:pathLst>
            </a:custGeom>
            <a:solidFill>
              <a:srgbClr val="00D95A"/>
            </a:solidFill>
          </p:spPr>
        </p:sp>
      </p:grpSp>
      <p:sp>
        <p:nvSpPr>
          <p:cNvPr id="6" name="Freeform 6"/>
          <p:cNvSpPr/>
          <p:nvPr/>
        </p:nvSpPr>
        <p:spPr>
          <a:xfrm>
            <a:off x="635966" y="758964"/>
            <a:ext cx="785468" cy="785468"/>
          </a:xfrm>
          <a:custGeom>
            <a:avLst/>
            <a:gdLst/>
            <a:ahLst/>
            <a:cxnLst/>
            <a:rect l="l" t="t" r="r" b="b"/>
            <a:pathLst>
              <a:path w="785468" h="785468">
                <a:moveTo>
                  <a:pt x="0" y="0"/>
                </a:moveTo>
                <a:lnTo>
                  <a:pt x="785468" y="0"/>
                </a:lnTo>
                <a:lnTo>
                  <a:pt x="785468" y="785468"/>
                </a:lnTo>
                <a:lnTo>
                  <a:pt x="0" y="7854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863905" y="1042472"/>
            <a:ext cx="312074" cy="218452"/>
          </a:xfrm>
          <a:custGeom>
            <a:avLst/>
            <a:gdLst/>
            <a:ahLst/>
            <a:cxnLst/>
            <a:rect l="l" t="t" r="r" b="b"/>
            <a:pathLst>
              <a:path w="312074" h="218452">
                <a:moveTo>
                  <a:pt x="0" y="0"/>
                </a:moveTo>
                <a:lnTo>
                  <a:pt x="312073" y="0"/>
                </a:lnTo>
                <a:lnTo>
                  <a:pt x="312073" y="218452"/>
                </a:lnTo>
                <a:lnTo>
                  <a:pt x="0" y="21845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 rot="-5400000">
            <a:off x="-3673623" y="4871249"/>
            <a:ext cx="9091398" cy="8668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944"/>
              </a:lnSpc>
            </a:pPr>
            <a:r>
              <a:rPr lang="en-US" sz="5600">
                <a:solidFill>
                  <a:srgbClr val="000000"/>
                </a:solidFill>
                <a:latin typeface="Montserrat"/>
              </a:rPr>
              <a:t>BACKGROUND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488482" y="1109147"/>
            <a:ext cx="8951763" cy="79784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9186" lvl="1" indent="-434593">
              <a:lnSpc>
                <a:spcPts val="4186"/>
              </a:lnSpc>
              <a:buFont typeface="Arial"/>
              <a:buChar char="•"/>
            </a:pPr>
            <a:r>
              <a:rPr lang="en-US" sz="4025">
                <a:solidFill>
                  <a:srgbClr val="FFFFFF"/>
                </a:solidFill>
                <a:latin typeface="Montserrat"/>
              </a:rPr>
              <a:t>Existing literature has analyzed music consumption as a driver of changes in cultural and business strategy. </a:t>
            </a:r>
          </a:p>
          <a:p>
            <a:pPr>
              <a:lnSpc>
                <a:spcPts val="4186"/>
              </a:lnSpc>
            </a:pPr>
            <a:endParaRPr lang="en-US" sz="4025">
              <a:solidFill>
                <a:srgbClr val="FFFFFF"/>
              </a:solidFill>
              <a:latin typeface="Montserrat"/>
            </a:endParaRPr>
          </a:p>
          <a:p>
            <a:pPr marL="869186" lvl="1" indent="-434593">
              <a:lnSpc>
                <a:spcPts val="4186"/>
              </a:lnSpc>
              <a:buFont typeface="Arial"/>
              <a:buChar char="•"/>
            </a:pPr>
            <a:r>
              <a:rPr lang="en-US" sz="4025">
                <a:solidFill>
                  <a:srgbClr val="FFFFFF"/>
                </a:solidFill>
                <a:latin typeface="Montserrat"/>
              </a:rPr>
              <a:t>Recent literature has shifted focus to new listening models (streaming) and their influence </a:t>
            </a:r>
          </a:p>
          <a:p>
            <a:pPr>
              <a:lnSpc>
                <a:spcPts val="5072"/>
              </a:lnSpc>
            </a:pPr>
            <a:endParaRPr lang="en-US" sz="4025">
              <a:solidFill>
                <a:srgbClr val="FFFFFF"/>
              </a:solidFill>
              <a:latin typeface="Montserrat"/>
            </a:endParaRPr>
          </a:p>
          <a:p>
            <a:pPr marL="869186" lvl="1" indent="-434593">
              <a:lnSpc>
                <a:spcPts val="5072"/>
              </a:lnSpc>
              <a:buFont typeface="Arial"/>
              <a:buChar char="•"/>
            </a:pPr>
            <a:r>
              <a:rPr lang="en-US" sz="4025">
                <a:solidFill>
                  <a:srgbClr val="FFFFFF"/>
                </a:solidFill>
                <a:latin typeface="Montserrat"/>
              </a:rPr>
              <a:t>Research has found usage patterns and music landscape changes, which can be worthwhile for businesses in any industry to recognize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-4114813" y="4114813"/>
            <a:ext cx="10287000" cy="2057374"/>
            <a:chOff x="0" y="0"/>
            <a:chExt cx="32719878" cy="654389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2719879" cy="6543891"/>
            </a:xfrm>
            <a:custGeom>
              <a:avLst/>
              <a:gdLst/>
              <a:ahLst/>
              <a:cxnLst/>
              <a:rect l="l" t="t" r="r" b="b"/>
              <a:pathLst>
                <a:path w="32719879" h="6543891">
                  <a:moveTo>
                    <a:pt x="0" y="0"/>
                  </a:moveTo>
                  <a:lnTo>
                    <a:pt x="32719879" y="0"/>
                  </a:lnTo>
                  <a:lnTo>
                    <a:pt x="32719879" y="6543891"/>
                  </a:lnTo>
                  <a:lnTo>
                    <a:pt x="0" y="6543891"/>
                  </a:lnTo>
                  <a:close/>
                </a:path>
              </a:pathLst>
            </a:custGeom>
            <a:solidFill>
              <a:srgbClr val="00D95A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635966" y="758964"/>
            <a:ext cx="785468" cy="785468"/>
          </a:xfrm>
          <a:custGeom>
            <a:avLst/>
            <a:gdLst/>
            <a:ahLst/>
            <a:cxnLst/>
            <a:rect l="l" t="t" r="r" b="b"/>
            <a:pathLst>
              <a:path w="785468" h="785468">
                <a:moveTo>
                  <a:pt x="0" y="0"/>
                </a:moveTo>
                <a:lnTo>
                  <a:pt x="785468" y="0"/>
                </a:lnTo>
                <a:lnTo>
                  <a:pt x="785468" y="785468"/>
                </a:lnTo>
                <a:lnTo>
                  <a:pt x="0" y="7854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863905" y="1042472"/>
            <a:ext cx="312074" cy="218452"/>
          </a:xfrm>
          <a:custGeom>
            <a:avLst/>
            <a:gdLst/>
            <a:ahLst/>
            <a:cxnLst/>
            <a:rect l="l" t="t" r="r" b="b"/>
            <a:pathLst>
              <a:path w="312074" h="218452">
                <a:moveTo>
                  <a:pt x="0" y="0"/>
                </a:moveTo>
                <a:lnTo>
                  <a:pt x="312073" y="0"/>
                </a:lnTo>
                <a:lnTo>
                  <a:pt x="312073" y="218452"/>
                </a:lnTo>
                <a:lnTo>
                  <a:pt x="0" y="2184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2057374" y="0"/>
            <a:ext cx="16453651" cy="10982812"/>
          </a:xfrm>
          <a:custGeom>
            <a:avLst/>
            <a:gdLst/>
            <a:ahLst/>
            <a:cxnLst/>
            <a:rect l="l" t="t" r="r" b="b"/>
            <a:pathLst>
              <a:path w="16453651" h="10982812">
                <a:moveTo>
                  <a:pt x="0" y="0"/>
                </a:moveTo>
                <a:lnTo>
                  <a:pt x="16453651" y="0"/>
                </a:lnTo>
                <a:lnTo>
                  <a:pt x="16453651" y="10982812"/>
                </a:lnTo>
                <a:lnTo>
                  <a:pt x="0" y="1098281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6450171" y="8780239"/>
            <a:ext cx="1618257" cy="1330358"/>
          </a:xfrm>
          <a:custGeom>
            <a:avLst/>
            <a:gdLst/>
            <a:ahLst/>
            <a:cxnLst/>
            <a:rect l="l" t="t" r="r" b="b"/>
            <a:pathLst>
              <a:path w="1618257" h="1330358">
                <a:moveTo>
                  <a:pt x="0" y="0"/>
                </a:moveTo>
                <a:lnTo>
                  <a:pt x="1618258" y="0"/>
                </a:lnTo>
                <a:lnTo>
                  <a:pt x="1618258" y="1330358"/>
                </a:lnTo>
                <a:lnTo>
                  <a:pt x="0" y="133035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 rot="-5400000">
            <a:off x="-4137846" y="4505832"/>
            <a:ext cx="10287000" cy="9225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315"/>
              </a:lnSpc>
            </a:pPr>
            <a:r>
              <a:rPr lang="en-US" sz="5899">
                <a:solidFill>
                  <a:srgbClr val="000000"/>
                </a:solidFill>
                <a:latin typeface="Montserrat"/>
              </a:rPr>
              <a:t>RELATED WORK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543336" y="771533"/>
            <a:ext cx="9911207" cy="73597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05"/>
              </a:lnSpc>
            </a:pPr>
            <a:r>
              <a:rPr lang="en-US" sz="3552" dirty="0">
                <a:solidFill>
                  <a:srgbClr val="FFFFFF"/>
                </a:solidFill>
                <a:latin typeface="Montserrat Bold"/>
              </a:rPr>
              <a:t>Prior studies:</a:t>
            </a:r>
            <a:r>
              <a:rPr lang="en-US" sz="3552" dirty="0">
                <a:solidFill>
                  <a:srgbClr val="FFFFFF"/>
                </a:solidFill>
                <a:latin typeface="Montserrat"/>
              </a:rPr>
              <a:t> Generalized examination of music behavior on cultural trends</a:t>
            </a:r>
          </a:p>
          <a:p>
            <a:pPr>
              <a:lnSpc>
                <a:spcPts val="3909"/>
              </a:lnSpc>
            </a:pPr>
            <a:r>
              <a:rPr lang="en-US" sz="3152" dirty="0">
                <a:solidFill>
                  <a:srgbClr val="FFFFFF"/>
                </a:solidFill>
                <a:latin typeface="Montserrat"/>
              </a:rPr>
              <a:t> </a:t>
            </a:r>
          </a:p>
          <a:p>
            <a:pPr>
              <a:lnSpc>
                <a:spcPts val="3909"/>
              </a:lnSpc>
            </a:pPr>
            <a:r>
              <a:rPr lang="en-US" sz="3152" dirty="0">
                <a:solidFill>
                  <a:srgbClr val="FFFFFF"/>
                </a:solidFill>
                <a:latin typeface="Montserrat"/>
              </a:rPr>
              <a:t>(1) </a:t>
            </a:r>
            <a:r>
              <a:rPr lang="en-US" sz="3152" dirty="0" err="1">
                <a:solidFill>
                  <a:srgbClr val="FFFFFF"/>
                </a:solidFill>
                <a:latin typeface="Montserrat"/>
              </a:rPr>
              <a:t>Barata</a:t>
            </a:r>
            <a:r>
              <a:rPr lang="en-US" sz="3152" dirty="0">
                <a:solidFill>
                  <a:srgbClr val="FFFFFF"/>
                </a:solidFill>
                <a:latin typeface="Montserrat"/>
              </a:rPr>
              <a:t>, Lopes, and Coelho (2021)</a:t>
            </a:r>
          </a:p>
          <a:p>
            <a:pPr>
              <a:lnSpc>
                <a:spcPts val="3909"/>
              </a:lnSpc>
            </a:pPr>
            <a:r>
              <a:rPr lang="en-US" sz="3152" dirty="0">
                <a:solidFill>
                  <a:srgbClr val="FFFFFF"/>
                </a:solidFill>
                <a:latin typeface="Montserrat"/>
              </a:rPr>
              <a:t>Focus: the effects of streaming platforms on consumption habits. </a:t>
            </a:r>
          </a:p>
          <a:p>
            <a:pPr>
              <a:lnSpc>
                <a:spcPts val="3909"/>
              </a:lnSpc>
            </a:pPr>
            <a:r>
              <a:rPr lang="en-US" sz="3152" dirty="0">
                <a:solidFill>
                  <a:srgbClr val="FFFFFF"/>
                </a:solidFill>
                <a:latin typeface="Montserrat"/>
              </a:rPr>
              <a:t>Takeaway: algorithms shape user preferences &amp; music affects brand attitude and purchase intention</a:t>
            </a:r>
          </a:p>
          <a:p>
            <a:pPr>
              <a:lnSpc>
                <a:spcPts val="4340"/>
              </a:lnSpc>
              <a:spcBef>
                <a:spcPct val="0"/>
              </a:spcBef>
            </a:pPr>
            <a:endParaRPr lang="en-US" sz="3500" dirty="0">
              <a:solidFill>
                <a:srgbClr val="FFFFFF"/>
              </a:solidFill>
              <a:latin typeface="Montserrat Bold"/>
            </a:endParaRPr>
          </a:p>
          <a:p>
            <a:pPr>
              <a:lnSpc>
                <a:spcPts val="4340"/>
              </a:lnSpc>
              <a:spcBef>
                <a:spcPct val="0"/>
              </a:spcBef>
            </a:pPr>
            <a:r>
              <a:rPr lang="en-US" sz="3500" dirty="0">
                <a:solidFill>
                  <a:srgbClr val="FFFFFF"/>
                </a:solidFill>
                <a:latin typeface="Montserrat Bold"/>
              </a:rPr>
              <a:t>Our study: </a:t>
            </a:r>
            <a:r>
              <a:rPr lang="en-US" sz="3500" dirty="0">
                <a:solidFill>
                  <a:srgbClr val="FFFFFF"/>
                </a:solidFill>
                <a:latin typeface="Montserrat"/>
              </a:rPr>
              <a:t>A geo-spatial, SAP-driven analysis of Spotify’s daily ranking data and its correlation with shifts in mainstream culture.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-4114813" y="4114813"/>
            <a:ext cx="10287000" cy="2057374"/>
            <a:chOff x="0" y="0"/>
            <a:chExt cx="32719878" cy="654389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2719879" cy="6543891"/>
            </a:xfrm>
            <a:custGeom>
              <a:avLst/>
              <a:gdLst/>
              <a:ahLst/>
              <a:cxnLst/>
              <a:rect l="l" t="t" r="r" b="b"/>
              <a:pathLst>
                <a:path w="32719879" h="6543891">
                  <a:moveTo>
                    <a:pt x="0" y="0"/>
                  </a:moveTo>
                  <a:lnTo>
                    <a:pt x="32719879" y="0"/>
                  </a:lnTo>
                  <a:lnTo>
                    <a:pt x="32719879" y="6543891"/>
                  </a:lnTo>
                  <a:lnTo>
                    <a:pt x="0" y="6543891"/>
                  </a:lnTo>
                  <a:close/>
                </a:path>
              </a:pathLst>
            </a:custGeom>
            <a:solidFill>
              <a:srgbClr val="00D95A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635966" y="758964"/>
            <a:ext cx="785468" cy="785468"/>
          </a:xfrm>
          <a:custGeom>
            <a:avLst/>
            <a:gdLst/>
            <a:ahLst/>
            <a:cxnLst/>
            <a:rect l="l" t="t" r="r" b="b"/>
            <a:pathLst>
              <a:path w="785468" h="785468">
                <a:moveTo>
                  <a:pt x="0" y="0"/>
                </a:moveTo>
                <a:lnTo>
                  <a:pt x="785468" y="0"/>
                </a:lnTo>
                <a:lnTo>
                  <a:pt x="785468" y="785468"/>
                </a:lnTo>
                <a:lnTo>
                  <a:pt x="0" y="7854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863905" y="1042472"/>
            <a:ext cx="312074" cy="218452"/>
          </a:xfrm>
          <a:custGeom>
            <a:avLst/>
            <a:gdLst/>
            <a:ahLst/>
            <a:cxnLst/>
            <a:rect l="l" t="t" r="r" b="b"/>
            <a:pathLst>
              <a:path w="312074" h="218452">
                <a:moveTo>
                  <a:pt x="0" y="0"/>
                </a:moveTo>
                <a:lnTo>
                  <a:pt x="312073" y="0"/>
                </a:lnTo>
                <a:lnTo>
                  <a:pt x="312073" y="218452"/>
                </a:lnTo>
                <a:lnTo>
                  <a:pt x="0" y="2184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2057374" y="0"/>
            <a:ext cx="16453651" cy="10982812"/>
          </a:xfrm>
          <a:custGeom>
            <a:avLst/>
            <a:gdLst/>
            <a:ahLst/>
            <a:cxnLst/>
            <a:rect l="l" t="t" r="r" b="b"/>
            <a:pathLst>
              <a:path w="16453651" h="10982812">
                <a:moveTo>
                  <a:pt x="0" y="0"/>
                </a:moveTo>
                <a:lnTo>
                  <a:pt x="16453651" y="0"/>
                </a:lnTo>
                <a:lnTo>
                  <a:pt x="16453651" y="10982812"/>
                </a:lnTo>
                <a:lnTo>
                  <a:pt x="0" y="1098281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6450171" y="8780239"/>
            <a:ext cx="1618257" cy="1330358"/>
          </a:xfrm>
          <a:custGeom>
            <a:avLst/>
            <a:gdLst/>
            <a:ahLst/>
            <a:cxnLst/>
            <a:rect l="l" t="t" r="r" b="b"/>
            <a:pathLst>
              <a:path w="1618257" h="1330358">
                <a:moveTo>
                  <a:pt x="0" y="0"/>
                </a:moveTo>
                <a:lnTo>
                  <a:pt x="1618258" y="0"/>
                </a:lnTo>
                <a:lnTo>
                  <a:pt x="1618258" y="1330358"/>
                </a:lnTo>
                <a:lnTo>
                  <a:pt x="0" y="133035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9734886" y="3026422"/>
            <a:ext cx="8333543" cy="5216296"/>
          </a:xfrm>
          <a:custGeom>
            <a:avLst/>
            <a:gdLst/>
            <a:ahLst/>
            <a:cxnLst/>
            <a:rect l="l" t="t" r="r" b="b"/>
            <a:pathLst>
              <a:path w="8333543" h="5216296">
                <a:moveTo>
                  <a:pt x="0" y="0"/>
                </a:moveTo>
                <a:lnTo>
                  <a:pt x="8333543" y="0"/>
                </a:lnTo>
                <a:lnTo>
                  <a:pt x="8333543" y="5216296"/>
                </a:lnTo>
                <a:lnTo>
                  <a:pt x="0" y="521629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2431520" y="3317833"/>
            <a:ext cx="6991119" cy="4347146"/>
          </a:xfrm>
          <a:custGeom>
            <a:avLst/>
            <a:gdLst/>
            <a:ahLst/>
            <a:cxnLst/>
            <a:rect l="l" t="t" r="r" b="b"/>
            <a:pathLst>
              <a:path w="6991119" h="4347146">
                <a:moveTo>
                  <a:pt x="0" y="0"/>
                </a:moveTo>
                <a:lnTo>
                  <a:pt x="6991120" y="0"/>
                </a:lnTo>
                <a:lnTo>
                  <a:pt x="6991120" y="4347146"/>
                </a:lnTo>
                <a:lnTo>
                  <a:pt x="0" y="434714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 rot="-5400000">
            <a:off x="-4137846" y="4505832"/>
            <a:ext cx="10287000" cy="9225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315"/>
              </a:lnSpc>
            </a:pPr>
            <a:r>
              <a:rPr lang="en-US" sz="5899">
                <a:solidFill>
                  <a:srgbClr val="000000"/>
                </a:solidFill>
                <a:latin typeface="Montserrat"/>
              </a:rPr>
              <a:t>SPECIFICATIONS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431520" y="749439"/>
            <a:ext cx="15314978" cy="22769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25"/>
              </a:lnSpc>
            </a:pPr>
            <a:r>
              <a:rPr lang="en-US" sz="3649">
                <a:solidFill>
                  <a:srgbClr val="FFFFFF"/>
                </a:solidFill>
                <a:latin typeface="Montserrat Bold"/>
              </a:rPr>
              <a:t>The Data Set: </a:t>
            </a:r>
            <a:r>
              <a:rPr lang="en-US" sz="3649">
                <a:solidFill>
                  <a:srgbClr val="FFFFFF"/>
                </a:solidFill>
                <a:latin typeface="Montserrat"/>
              </a:rPr>
              <a:t>Spotify Worldwide Daily Song Ranking </a:t>
            </a:r>
          </a:p>
          <a:p>
            <a:pPr algn="ctr">
              <a:lnSpc>
                <a:spcPts val="4525"/>
              </a:lnSpc>
            </a:pPr>
            <a:r>
              <a:rPr lang="en-US" sz="3649">
                <a:solidFill>
                  <a:srgbClr val="FFFFFF"/>
                </a:solidFill>
                <a:latin typeface="Montserrat"/>
              </a:rPr>
              <a:t>We leveraged the below dataset to examine the listening habits of </a:t>
            </a:r>
            <a:r>
              <a:rPr lang="en-US" sz="3649" u="sng">
                <a:solidFill>
                  <a:srgbClr val="FFFFFF"/>
                </a:solidFill>
                <a:latin typeface="Montserrat"/>
              </a:rPr>
              <a:t>53 countries</a:t>
            </a:r>
            <a:r>
              <a:rPr lang="en-US" sz="3649">
                <a:solidFill>
                  <a:srgbClr val="FFFFFF"/>
                </a:solidFill>
                <a:latin typeface="Montserrat"/>
              </a:rPr>
              <a:t> across several variables. </a:t>
            </a:r>
          </a:p>
          <a:p>
            <a:pPr algn="ctr">
              <a:lnSpc>
                <a:spcPts val="4525"/>
              </a:lnSpc>
              <a:spcBef>
                <a:spcPct val="0"/>
              </a:spcBef>
            </a:pPr>
            <a:endParaRPr lang="en-US" sz="3649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3497732" y="8976715"/>
            <a:ext cx="12474308" cy="5441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40"/>
              </a:lnSpc>
              <a:spcBef>
                <a:spcPct val="0"/>
              </a:spcBef>
            </a:pPr>
            <a:r>
              <a:rPr lang="en-US" sz="3500">
                <a:solidFill>
                  <a:srgbClr val="FFFFFF"/>
                </a:solidFill>
                <a:latin typeface="Montserrat Bold"/>
              </a:rPr>
              <a:t>We applied various SAP analysis tools to our data set.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-4114813" y="4114813"/>
            <a:ext cx="10287000" cy="2057374"/>
            <a:chOff x="0" y="0"/>
            <a:chExt cx="32719878" cy="654389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2719879" cy="6543891"/>
            </a:xfrm>
            <a:custGeom>
              <a:avLst/>
              <a:gdLst/>
              <a:ahLst/>
              <a:cxnLst/>
              <a:rect l="l" t="t" r="r" b="b"/>
              <a:pathLst>
                <a:path w="32719879" h="6543891">
                  <a:moveTo>
                    <a:pt x="0" y="0"/>
                  </a:moveTo>
                  <a:lnTo>
                    <a:pt x="32719879" y="0"/>
                  </a:lnTo>
                  <a:lnTo>
                    <a:pt x="32719879" y="6543891"/>
                  </a:lnTo>
                  <a:lnTo>
                    <a:pt x="0" y="6543891"/>
                  </a:lnTo>
                  <a:close/>
                </a:path>
              </a:pathLst>
            </a:custGeom>
            <a:solidFill>
              <a:srgbClr val="00D95A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635966" y="758964"/>
            <a:ext cx="785468" cy="785468"/>
          </a:xfrm>
          <a:custGeom>
            <a:avLst/>
            <a:gdLst/>
            <a:ahLst/>
            <a:cxnLst/>
            <a:rect l="l" t="t" r="r" b="b"/>
            <a:pathLst>
              <a:path w="785468" h="785468">
                <a:moveTo>
                  <a:pt x="0" y="0"/>
                </a:moveTo>
                <a:lnTo>
                  <a:pt x="785468" y="0"/>
                </a:lnTo>
                <a:lnTo>
                  <a:pt x="785468" y="785468"/>
                </a:lnTo>
                <a:lnTo>
                  <a:pt x="0" y="7854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863905" y="1042472"/>
            <a:ext cx="312074" cy="218452"/>
          </a:xfrm>
          <a:custGeom>
            <a:avLst/>
            <a:gdLst/>
            <a:ahLst/>
            <a:cxnLst/>
            <a:rect l="l" t="t" r="r" b="b"/>
            <a:pathLst>
              <a:path w="312074" h="218452">
                <a:moveTo>
                  <a:pt x="0" y="0"/>
                </a:moveTo>
                <a:lnTo>
                  <a:pt x="312073" y="0"/>
                </a:lnTo>
                <a:lnTo>
                  <a:pt x="312073" y="218452"/>
                </a:lnTo>
                <a:lnTo>
                  <a:pt x="0" y="2184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2057374" y="0"/>
            <a:ext cx="16453651" cy="10982812"/>
          </a:xfrm>
          <a:custGeom>
            <a:avLst/>
            <a:gdLst/>
            <a:ahLst/>
            <a:cxnLst/>
            <a:rect l="l" t="t" r="r" b="b"/>
            <a:pathLst>
              <a:path w="16453651" h="10982812">
                <a:moveTo>
                  <a:pt x="0" y="0"/>
                </a:moveTo>
                <a:lnTo>
                  <a:pt x="16453651" y="0"/>
                </a:lnTo>
                <a:lnTo>
                  <a:pt x="16453651" y="10982812"/>
                </a:lnTo>
                <a:lnTo>
                  <a:pt x="0" y="1098281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6450171" y="8780239"/>
            <a:ext cx="1618257" cy="1330358"/>
          </a:xfrm>
          <a:custGeom>
            <a:avLst/>
            <a:gdLst/>
            <a:ahLst/>
            <a:cxnLst/>
            <a:rect l="l" t="t" r="r" b="b"/>
            <a:pathLst>
              <a:path w="1618257" h="1330358">
                <a:moveTo>
                  <a:pt x="0" y="0"/>
                </a:moveTo>
                <a:lnTo>
                  <a:pt x="1618258" y="0"/>
                </a:lnTo>
                <a:lnTo>
                  <a:pt x="1618258" y="1330358"/>
                </a:lnTo>
                <a:lnTo>
                  <a:pt x="0" y="133035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2896404" y="1194249"/>
            <a:ext cx="8526070" cy="61843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51730" lvl="1" indent="-425865">
              <a:lnSpc>
                <a:spcPts val="5444"/>
              </a:lnSpc>
              <a:buAutoNum type="arabicPeriod"/>
            </a:pPr>
            <a:r>
              <a:rPr lang="en-US" sz="3945" dirty="0">
                <a:solidFill>
                  <a:srgbClr val="FFFFFF"/>
                </a:solidFill>
                <a:latin typeface="Montserrat"/>
              </a:rPr>
              <a:t> Collected data through Kaggle</a:t>
            </a:r>
          </a:p>
          <a:p>
            <a:pPr marL="851730" lvl="1" indent="-425865">
              <a:lnSpc>
                <a:spcPts val="5444"/>
              </a:lnSpc>
              <a:buAutoNum type="arabicPeriod"/>
            </a:pPr>
            <a:r>
              <a:rPr lang="en-US" sz="3945" dirty="0">
                <a:solidFill>
                  <a:srgbClr val="FFFFFF"/>
                </a:solidFill>
                <a:latin typeface="Montserrat"/>
              </a:rPr>
              <a:t> Created data set through SAP</a:t>
            </a:r>
          </a:p>
          <a:p>
            <a:pPr marL="851730" lvl="1" indent="-425865">
              <a:lnSpc>
                <a:spcPts val="5444"/>
              </a:lnSpc>
              <a:buAutoNum type="arabicPeriod"/>
            </a:pPr>
            <a:r>
              <a:rPr lang="en-US" sz="3945" dirty="0">
                <a:solidFill>
                  <a:srgbClr val="FFFFFF"/>
                </a:solidFill>
                <a:latin typeface="Montserrat"/>
              </a:rPr>
              <a:t> Cleaned data set</a:t>
            </a:r>
          </a:p>
          <a:p>
            <a:pPr marL="851730" lvl="1" indent="-425865">
              <a:lnSpc>
                <a:spcPts val="5444"/>
              </a:lnSpc>
              <a:buAutoNum type="arabicPeriod"/>
            </a:pPr>
            <a:r>
              <a:rPr lang="en-US" sz="3945" dirty="0">
                <a:solidFill>
                  <a:srgbClr val="FFFFFF"/>
                </a:solidFill>
                <a:latin typeface="Montserrat"/>
              </a:rPr>
              <a:t> Built model, story visualizations, and predictive analysis</a:t>
            </a:r>
          </a:p>
          <a:p>
            <a:pPr marL="851730" lvl="1" indent="-425865">
              <a:lnSpc>
                <a:spcPts val="5444"/>
              </a:lnSpc>
              <a:buAutoNum type="arabicPeriod"/>
            </a:pPr>
            <a:r>
              <a:rPr lang="en-US" sz="3945" dirty="0">
                <a:solidFill>
                  <a:srgbClr val="FFFFFF"/>
                </a:solidFill>
                <a:latin typeface="Montserrat"/>
              </a:rPr>
              <a:t> Created support materials (lab, paper, and presentation)</a:t>
            </a:r>
          </a:p>
        </p:txBody>
      </p:sp>
      <p:sp>
        <p:nvSpPr>
          <p:cNvPr id="9" name="Freeform 9"/>
          <p:cNvSpPr/>
          <p:nvPr/>
        </p:nvSpPr>
        <p:spPr>
          <a:xfrm>
            <a:off x="2896404" y="8003634"/>
            <a:ext cx="9623488" cy="1553209"/>
          </a:xfrm>
          <a:custGeom>
            <a:avLst/>
            <a:gdLst/>
            <a:ahLst/>
            <a:cxnLst/>
            <a:rect l="l" t="t" r="r" b="b"/>
            <a:pathLst>
              <a:path w="9623488" h="1553209">
                <a:moveTo>
                  <a:pt x="0" y="0"/>
                </a:moveTo>
                <a:lnTo>
                  <a:pt x="9623487" y="0"/>
                </a:lnTo>
                <a:lnTo>
                  <a:pt x="9623487" y="1553209"/>
                </a:lnTo>
                <a:lnTo>
                  <a:pt x="0" y="155320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 rot="-5400000">
            <a:off x="-4129088" y="3895854"/>
            <a:ext cx="10287000" cy="18464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315"/>
              </a:lnSpc>
            </a:pPr>
            <a:r>
              <a:rPr lang="en-US" sz="5899">
                <a:solidFill>
                  <a:srgbClr val="000000"/>
                </a:solidFill>
                <a:latin typeface="Montserrat"/>
              </a:rPr>
              <a:t>IMPLEMENTATION PROCESS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-4114813" y="4114813"/>
            <a:ext cx="10287000" cy="2057374"/>
            <a:chOff x="0" y="0"/>
            <a:chExt cx="32719878" cy="654389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2719879" cy="6543891"/>
            </a:xfrm>
            <a:custGeom>
              <a:avLst/>
              <a:gdLst/>
              <a:ahLst/>
              <a:cxnLst/>
              <a:rect l="l" t="t" r="r" b="b"/>
              <a:pathLst>
                <a:path w="32719879" h="6543891">
                  <a:moveTo>
                    <a:pt x="0" y="0"/>
                  </a:moveTo>
                  <a:lnTo>
                    <a:pt x="32719879" y="0"/>
                  </a:lnTo>
                  <a:lnTo>
                    <a:pt x="32719879" y="6543891"/>
                  </a:lnTo>
                  <a:lnTo>
                    <a:pt x="0" y="6543891"/>
                  </a:lnTo>
                  <a:close/>
                </a:path>
              </a:pathLst>
            </a:custGeom>
            <a:solidFill>
              <a:srgbClr val="00D95A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635966" y="758964"/>
            <a:ext cx="785468" cy="785468"/>
          </a:xfrm>
          <a:custGeom>
            <a:avLst/>
            <a:gdLst/>
            <a:ahLst/>
            <a:cxnLst/>
            <a:rect l="l" t="t" r="r" b="b"/>
            <a:pathLst>
              <a:path w="785468" h="785468">
                <a:moveTo>
                  <a:pt x="0" y="0"/>
                </a:moveTo>
                <a:lnTo>
                  <a:pt x="785468" y="0"/>
                </a:lnTo>
                <a:lnTo>
                  <a:pt x="785468" y="785468"/>
                </a:lnTo>
                <a:lnTo>
                  <a:pt x="0" y="7854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863905" y="1042472"/>
            <a:ext cx="312074" cy="218452"/>
          </a:xfrm>
          <a:custGeom>
            <a:avLst/>
            <a:gdLst/>
            <a:ahLst/>
            <a:cxnLst/>
            <a:rect l="l" t="t" r="r" b="b"/>
            <a:pathLst>
              <a:path w="312074" h="218452">
                <a:moveTo>
                  <a:pt x="0" y="0"/>
                </a:moveTo>
                <a:lnTo>
                  <a:pt x="312073" y="0"/>
                </a:lnTo>
                <a:lnTo>
                  <a:pt x="312073" y="218452"/>
                </a:lnTo>
                <a:lnTo>
                  <a:pt x="0" y="2184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6450171" y="8780239"/>
            <a:ext cx="1618257" cy="1330358"/>
          </a:xfrm>
          <a:custGeom>
            <a:avLst/>
            <a:gdLst/>
            <a:ahLst/>
            <a:cxnLst/>
            <a:rect l="l" t="t" r="r" b="b"/>
            <a:pathLst>
              <a:path w="1618257" h="1330358">
                <a:moveTo>
                  <a:pt x="0" y="0"/>
                </a:moveTo>
                <a:lnTo>
                  <a:pt x="1618258" y="0"/>
                </a:lnTo>
                <a:lnTo>
                  <a:pt x="1618258" y="1330358"/>
                </a:lnTo>
                <a:lnTo>
                  <a:pt x="0" y="133035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5121257" y="1151698"/>
            <a:ext cx="9956122" cy="8139567"/>
          </a:xfrm>
          <a:custGeom>
            <a:avLst/>
            <a:gdLst/>
            <a:ahLst/>
            <a:cxnLst/>
            <a:rect l="l" t="t" r="r" b="b"/>
            <a:pathLst>
              <a:path w="9956122" h="8139567">
                <a:moveTo>
                  <a:pt x="0" y="0"/>
                </a:moveTo>
                <a:lnTo>
                  <a:pt x="9956123" y="0"/>
                </a:lnTo>
                <a:lnTo>
                  <a:pt x="9956123" y="8139567"/>
                </a:lnTo>
                <a:lnTo>
                  <a:pt x="0" y="813956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 rot="-5400000">
            <a:off x="-4591088" y="4505870"/>
            <a:ext cx="10287000" cy="9224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315"/>
              </a:lnSpc>
            </a:pPr>
            <a:r>
              <a:rPr lang="en-US" sz="5899">
                <a:solidFill>
                  <a:srgbClr val="000000"/>
                </a:solidFill>
                <a:latin typeface="Montserrat"/>
              </a:rPr>
              <a:t>DATA SET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-4114813" y="4114813"/>
            <a:ext cx="10287000" cy="2057374"/>
            <a:chOff x="0" y="0"/>
            <a:chExt cx="32719878" cy="654389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2719879" cy="6543891"/>
            </a:xfrm>
            <a:custGeom>
              <a:avLst/>
              <a:gdLst/>
              <a:ahLst/>
              <a:cxnLst/>
              <a:rect l="l" t="t" r="r" b="b"/>
              <a:pathLst>
                <a:path w="32719879" h="6543891">
                  <a:moveTo>
                    <a:pt x="0" y="0"/>
                  </a:moveTo>
                  <a:lnTo>
                    <a:pt x="32719879" y="0"/>
                  </a:lnTo>
                  <a:lnTo>
                    <a:pt x="32719879" y="6543891"/>
                  </a:lnTo>
                  <a:lnTo>
                    <a:pt x="0" y="6543891"/>
                  </a:lnTo>
                  <a:close/>
                </a:path>
              </a:pathLst>
            </a:custGeom>
            <a:solidFill>
              <a:srgbClr val="00D95A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635966" y="758964"/>
            <a:ext cx="785468" cy="785468"/>
          </a:xfrm>
          <a:custGeom>
            <a:avLst/>
            <a:gdLst/>
            <a:ahLst/>
            <a:cxnLst/>
            <a:rect l="l" t="t" r="r" b="b"/>
            <a:pathLst>
              <a:path w="785468" h="785468">
                <a:moveTo>
                  <a:pt x="0" y="0"/>
                </a:moveTo>
                <a:lnTo>
                  <a:pt x="785468" y="0"/>
                </a:lnTo>
                <a:lnTo>
                  <a:pt x="785468" y="785468"/>
                </a:lnTo>
                <a:lnTo>
                  <a:pt x="0" y="7854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863905" y="1042472"/>
            <a:ext cx="312074" cy="218452"/>
          </a:xfrm>
          <a:custGeom>
            <a:avLst/>
            <a:gdLst/>
            <a:ahLst/>
            <a:cxnLst/>
            <a:rect l="l" t="t" r="r" b="b"/>
            <a:pathLst>
              <a:path w="312074" h="218452">
                <a:moveTo>
                  <a:pt x="0" y="0"/>
                </a:moveTo>
                <a:lnTo>
                  <a:pt x="312073" y="0"/>
                </a:lnTo>
                <a:lnTo>
                  <a:pt x="312073" y="218452"/>
                </a:lnTo>
                <a:lnTo>
                  <a:pt x="0" y="2184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6450171" y="8780239"/>
            <a:ext cx="1618257" cy="1330358"/>
          </a:xfrm>
          <a:custGeom>
            <a:avLst/>
            <a:gdLst/>
            <a:ahLst/>
            <a:cxnLst/>
            <a:rect l="l" t="t" r="r" b="b"/>
            <a:pathLst>
              <a:path w="1618257" h="1330358">
                <a:moveTo>
                  <a:pt x="0" y="0"/>
                </a:moveTo>
                <a:lnTo>
                  <a:pt x="1618258" y="0"/>
                </a:lnTo>
                <a:lnTo>
                  <a:pt x="1618258" y="1330358"/>
                </a:lnTo>
                <a:lnTo>
                  <a:pt x="0" y="133035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3704593" y="1151698"/>
            <a:ext cx="12745578" cy="7670243"/>
          </a:xfrm>
          <a:custGeom>
            <a:avLst/>
            <a:gdLst/>
            <a:ahLst/>
            <a:cxnLst/>
            <a:rect l="l" t="t" r="r" b="b"/>
            <a:pathLst>
              <a:path w="12745578" h="7670243">
                <a:moveTo>
                  <a:pt x="0" y="0"/>
                </a:moveTo>
                <a:lnTo>
                  <a:pt x="12745578" y="0"/>
                </a:lnTo>
                <a:lnTo>
                  <a:pt x="12745578" y="7670243"/>
                </a:lnTo>
                <a:lnTo>
                  <a:pt x="0" y="767024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 rot="-5400000">
            <a:off x="-4591088" y="4505870"/>
            <a:ext cx="10287000" cy="9224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315"/>
              </a:lnSpc>
            </a:pPr>
            <a:r>
              <a:rPr lang="en-US" sz="5899">
                <a:solidFill>
                  <a:srgbClr val="000000"/>
                </a:solidFill>
                <a:latin typeface="Montserrat"/>
              </a:rPr>
              <a:t>DATA MODEL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-4114813" y="4114813"/>
            <a:ext cx="10287000" cy="2057374"/>
            <a:chOff x="0" y="0"/>
            <a:chExt cx="32719878" cy="654389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2719879" cy="6543891"/>
            </a:xfrm>
            <a:custGeom>
              <a:avLst/>
              <a:gdLst/>
              <a:ahLst/>
              <a:cxnLst/>
              <a:rect l="l" t="t" r="r" b="b"/>
              <a:pathLst>
                <a:path w="32719879" h="6543891">
                  <a:moveTo>
                    <a:pt x="0" y="0"/>
                  </a:moveTo>
                  <a:lnTo>
                    <a:pt x="32719879" y="0"/>
                  </a:lnTo>
                  <a:lnTo>
                    <a:pt x="32719879" y="6543891"/>
                  </a:lnTo>
                  <a:lnTo>
                    <a:pt x="0" y="6543891"/>
                  </a:lnTo>
                  <a:close/>
                </a:path>
              </a:pathLst>
            </a:custGeom>
            <a:solidFill>
              <a:srgbClr val="00D95A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635966" y="758964"/>
            <a:ext cx="785468" cy="785468"/>
          </a:xfrm>
          <a:custGeom>
            <a:avLst/>
            <a:gdLst/>
            <a:ahLst/>
            <a:cxnLst/>
            <a:rect l="l" t="t" r="r" b="b"/>
            <a:pathLst>
              <a:path w="785468" h="785468">
                <a:moveTo>
                  <a:pt x="0" y="0"/>
                </a:moveTo>
                <a:lnTo>
                  <a:pt x="785468" y="0"/>
                </a:lnTo>
                <a:lnTo>
                  <a:pt x="785468" y="785468"/>
                </a:lnTo>
                <a:lnTo>
                  <a:pt x="0" y="7854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863905" y="1042472"/>
            <a:ext cx="312074" cy="218452"/>
          </a:xfrm>
          <a:custGeom>
            <a:avLst/>
            <a:gdLst/>
            <a:ahLst/>
            <a:cxnLst/>
            <a:rect l="l" t="t" r="r" b="b"/>
            <a:pathLst>
              <a:path w="312074" h="218452">
                <a:moveTo>
                  <a:pt x="0" y="0"/>
                </a:moveTo>
                <a:lnTo>
                  <a:pt x="312073" y="0"/>
                </a:lnTo>
                <a:lnTo>
                  <a:pt x="312073" y="218452"/>
                </a:lnTo>
                <a:lnTo>
                  <a:pt x="0" y="2184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6450171" y="8780239"/>
            <a:ext cx="1618257" cy="1330358"/>
          </a:xfrm>
          <a:custGeom>
            <a:avLst/>
            <a:gdLst/>
            <a:ahLst/>
            <a:cxnLst/>
            <a:rect l="l" t="t" r="r" b="b"/>
            <a:pathLst>
              <a:path w="1618257" h="1330358">
                <a:moveTo>
                  <a:pt x="0" y="0"/>
                </a:moveTo>
                <a:lnTo>
                  <a:pt x="1618258" y="0"/>
                </a:lnTo>
                <a:lnTo>
                  <a:pt x="1618258" y="1330358"/>
                </a:lnTo>
                <a:lnTo>
                  <a:pt x="0" y="133035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8628477" y="1502876"/>
            <a:ext cx="5214687" cy="7281249"/>
          </a:xfrm>
          <a:custGeom>
            <a:avLst/>
            <a:gdLst/>
            <a:ahLst/>
            <a:cxnLst/>
            <a:rect l="l" t="t" r="r" b="b"/>
            <a:pathLst>
              <a:path w="5214687" h="7281249">
                <a:moveTo>
                  <a:pt x="0" y="0"/>
                </a:moveTo>
                <a:lnTo>
                  <a:pt x="5214688" y="0"/>
                </a:lnTo>
                <a:lnTo>
                  <a:pt x="5214688" y="7281248"/>
                </a:lnTo>
                <a:lnTo>
                  <a:pt x="0" y="728124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4392965" y="3266466"/>
            <a:ext cx="3675463" cy="3474431"/>
          </a:xfrm>
          <a:custGeom>
            <a:avLst/>
            <a:gdLst/>
            <a:ahLst/>
            <a:cxnLst/>
            <a:rect l="l" t="t" r="r" b="b"/>
            <a:pathLst>
              <a:path w="3675463" h="3474431">
                <a:moveTo>
                  <a:pt x="0" y="0"/>
                </a:moveTo>
                <a:lnTo>
                  <a:pt x="3675464" y="0"/>
                </a:lnTo>
                <a:lnTo>
                  <a:pt x="3675464" y="3474431"/>
                </a:lnTo>
                <a:lnTo>
                  <a:pt x="0" y="347443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r="-107077"/>
            </a:stretch>
          </a:blipFill>
        </p:spPr>
      </p:sp>
      <p:sp>
        <p:nvSpPr>
          <p:cNvPr id="9" name="TextBox 9"/>
          <p:cNvSpPr txBox="1"/>
          <p:nvPr/>
        </p:nvSpPr>
        <p:spPr>
          <a:xfrm rot="-5400000">
            <a:off x="-4129161" y="4043944"/>
            <a:ext cx="10287000" cy="1846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315"/>
              </a:lnSpc>
            </a:pPr>
            <a:r>
              <a:rPr lang="en-US" sz="5899">
                <a:solidFill>
                  <a:srgbClr val="000000"/>
                </a:solidFill>
                <a:latin typeface="Montserrat"/>
              </a:rPr>
              <a:t>GLOBAL ANALYSIS &amp; VISUALIZATIONS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705707" y="1534907"/>
            <a:ext cx="5274437" cy="70000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75"/>
              </a:lnSpc>
              <a:spcBef>
                <a:spcPct val="0"/>
              </a:spcBef>
            </a:pPr>
            <a:r>
              <a:rPr lang="en-US" sz="4899" dirty="0">
                <a:solidFill>
                  <a:srgbClr val="FFFFFF"/>
                </a:solidFill>
                <a:latin typeface="Montserrat"/>
              </a:rPr>
              <a:t>As shown in both charts, Ed Sheeran was the most popular artist in 2017 and had the most streamed song “Shape of You” that same year.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</TotalTime>
  <Words>745</Words>
  <Application>Microsoft Macintosh PowerPoint</Application>
  <PresentationFormat>Custom</PresentationFormat>
  <Paragraphs>90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Helveticish Bold</vt:lpstr>
      <vt:lpstr>Arial</vt:lpstr>
      <vt:lpstr>Montserrat Bold</vt:lpstr>
      <vt:lpstr>Montserrat</vt:lpstr>
      <vt:lpstr>Montserrat Semi-Bold</vt:lpstr>
      <vt:lpstr>Montserrat Italics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Spotify</dc:title>
  <cp:lastModifiedBy>Gulliver, Melody</cp:lastModifiedBy>
  <cp:revision>6</cp:revision>
  <dcterms:created xsi:type="dcterms:W3CDTF">2006-08-16T00:00:00Z</dcterms:created>
  <dcterms:modified xsi:type="dcterms:W3CDTF">2024-04-03T00:41:44Z</dcterms:modified>
  <dc:identifier>DAGA7Ux5BKA</dc:identifier>
</cp:coreProperties>
</file>